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92" r:id="rId2"/>
    <p:sldId id="319" r:id="rId3"/>
    <p:sldId id="314" r:id="rId4"/>
    <p:sldId id="315" r:id="rId5"/>
    <p:sldId id="316" r:id="rId6"/>
    <p:sldId id="317" r:id="rId7"/>
    <p:sldId id="331" r:id="rId8"/>
    <p:sldId id="340" r:id="rId9"/>
    <p:sldId id="333" r:id="rId10"/>
    <p:sldId id="330" r:id="rId11"/>
    <p:sldId id="328" r:id="rId12"/>
    <p:sldId id="318" r:id="rId13"/>
    <p:sldId id="295" r:id="rId14"/>
    <p:sldId id="320" r:id="rId15"/>
    <p:sldId id="332" r:id="rId16"/>
    <p:sldId id="296" r:id="rId17"/>
    <p:sldId id="297" r:id="rId18"/>
    <p:sldId id="313" r:id="rId19"/>
    <p:sldId id="308" r:id="rId20"/>
    <p:sldId id="309" r:id="rId21"/>
    <p:sldId id="310" r:id="rId22"/>
    <p:sldId id="312" r:id="rId23"/>
    <p:sldId id="298" r:id="rId24"/>
    <p:sldId id="323" r:id="rId25"/>
    <p:sldId id="307" r:id="rId26"/>
    <p:sldId id="300" r:id="rId27"/>
    <p:sldId id="337" r:id="rId28"/>
    <p:sldId id="339" r:id="rId29"/>
    <p:sldId id="338" r:id="rId30"/>
    <p:sldId id="334" r:id="rId31"/>
    <p:sldId id="335" r:id="rId32"/>
    <p:sldId id="321" r:id="rId3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anask" initials="a" lastIdx="2" clrIdx="0"/>
  <p:cmAuthor id="1" name="Tadas Švilpauskas" initials="TŠ" lastIdx="1" clrIdx="1">
    <p:extLst>
      <p:ext uri="{19B8F6BF-5375-455C-9EA6-DF929625EA0E}">
        <p15:presenceInfo xmlns:p15="http://schemas.microsoft.com/office/powerpoint/2012/main" userId="Tadas Švilpausk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712" autoAdjust="0"/>
  </p:normalViewPr>
  <p:slideViewPr>
    <p:cSldViewPr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antanask\Documents\Kopija%20I%20ir%20II%20ramsciu%20parama%20(2007-2013)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07174103237096E-2"/>
          <c:y val="5.1400554097404488E-2"/>
          <c:w val="0.90633311461067367"/>
          <c:h val="0.56155091443856753"/>
        </c:manualLayout>
      </c:layout>
      <c:barChart>
        <c:barDir val="col"/>
        <c:grouping val="clustered"/>
        <c:varyColors val="0"/>
        <c:ser>
          <c:idx val="0"/>
          <c:order val="0"/>
          <c:tx>
            <c:v>Tiesioginės išmokos 2013 m., Eur/ha</c:v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5.909938127135954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033-46A8-9F54-7FE7C68865C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033-46A8-9F54-7FE7C68865C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033-46A8-9F54-7FE7C68865C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033-46A8-9F54-7FE7C68865C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9099381271359545E-3"/>
                  <c:y val="1.0978523587401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033-46A8-9F54-7FE7C68865C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033-46A8-9F54-7FE7C68865C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033-46A8-9F54-7FE7C68865CB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033-46A8-9F54-7FE7C68865CB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5.9099381271359545E-3"/>
                  <c:y val="3.6595078624670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033-46A8-9F54-7FE7C68865CB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5.9099381271359545E-3"/>
                  <c:y val="7.3190157249341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033-46A8-9F54-7FE7C68865CB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033-46A8-9F54-7FE7C68865CB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033-46A8-9F54-7FE7C68865CB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F033-46A8-9F54-7FE7C68865CB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9.84989687855992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033-46A8-9F54-7FE7C68865CB}"/>
                </c:ex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F033-46A8-9F54-7FE7C68865C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Issamiai!$B$5:$B$30</c:f>
              <c:strCache>
                <c:ptCount val="26"/>
                <c:pt idx="0">
                  <c:v>Belgija</c:v>
                </c:pt>
                <c:pt idx="1">
                  <c:v>Bulgarija</c:v>
                </c:pt>
                <c:pt idx="2">
                  <c:v>Čekija</c:v>
                </c:pt>
                <c:pt idx="3">
                  <c:v>Danija</c:v>
                </c:pt>
                <c:pt idx="4">
                  <c:v>Vokietija</c:v>
                </c:pt>
                <c:pt idx="5">
                  <c:v>Estija</c:v>
                </c:pt>
                <c:pt idx="6">
                  <c:v>Airija</c:v>
                </c:pt>
                <c:pt idx="7">
                  <c:v>Graikija</c:v>
                </c:pt>
                <c:pt idx="8">
                  <c:v>Ispanija</c:v>
                </c:pt>
                <c:pt idx="9">
                  <c:v>Prancūzija</c:v>
                </c:pt>
                <c:pt idx="10">
                  <c:v>Italija</c:v>
                </c:pt>
                <c:pt idx="11">
                  <c:v>Kipras</c:v>
                </c:pt>
                <c:pt idx="12">
                  <c:v>Latvija</c:v>
                </c:pt>
                <c:pt idx="13">
                  <c:v>Lietuva</c:v>
                </c:pt>
                <c:pt idx="14">
                  <c:v>Liuksemburgas</c:v>
                </c:pt>
                <c:pt idx="15">
                  <c:v>Vengrija</c:v>
                </c:pt>
                <c:pt idx="16">
                  <c:v>Nyderlandai</c:v>
                </c:pt>
                <c:pt idx="17">
                  <c:v>Austrija</c:v>
                </c:pt>
                <c:pt idx="18">
                  <c:v>Lenkija</c:v>
                </c:pt>
                <c:pt idx="19">
                  <c:v>Portugalija</c:v>
                </c:pt>
                <c:pt idx="20">
                  <c:v>Rumunija</c:v>
                </c:pt>
                <c:pt idx="21">
                  <c:v>Slovėnija</c:v>
                </c:pt>
                <c:pt idx="22">
                  <c:v>Slovakija</c:v>
                </c:pt>
                <c:pt idx="23">
                  <c:v>Suomija</c:v>
                </c:pt>
                <c:pt idx="24">
                  <c:v>Švedija</c:v>
                </c:pt>
                <c:pt idx="25">
                  <c:v>Jungtinė karalystė</c:v>
                </c:pt>
              </c:strCache>
            </c:strRef>
          </c:cat>
          <c:val>
            <c:numRef>
              <c:f>Issamiai!$AJ$5:$AJ$30</c:f>
              <c:numCache>
                <c:formatCode>0</c:formatCode>
                <c:ptCount val="26"/>
                <c:pt idx="0">
                  <c:v>433.27059697352456</c:v>
                </c:pt>
                <c:pt idx="1">
                  <c:v>233.07867436074449</c:v>
                </c:pt>
                <c:pt idx="2">
                  <c:v>257.1850906698491</c:v>
                </c:pt>
                <c:pt idx="3">
                  <c:v>363.01167135242929</c:v>
                </c:pt>
                <c:pt idx="4">
                  <c:v>318.54606373542231</c:v>
                </c:pt>
                <c:pt idx="5">
                  <c:v>116.75477220681546</c:v>
                </c:pt>
                <c:pt idx="6">
                  <c:v>270.64118887175192</c:v>
                </c:pt>
                <c:pt idx="7">
                  <c:v>383.56370222012202</c:v>
                </c:pt>
                <c:pt idx="8">
                  <c:v>228.98786649650705</c:v>
                </c:pt>
                <c:pt idx="9">
                  <c:v>296.23336017889181</c:v>
                </c:pt>
                <c:pt idx="10">
                  <c:v>404.14740340195641</c:v>
                </c:pt>
                <c:pt idx="11">
                  <c:v>372.28867873322059</c:v>
                </c:pt>
                <c:pt idx="12">
                  <c:v>94.724909173919173</c:v>
                </c:pt>
                <c:pt idx="13">
                  <c:v>143.93711903102056</c:v>
                </c:pt>
                <c:pt idx="14">
                  <c:v>273.37562615079077</c:v>
                </c:pt>
                <c:pt idx="15">
                  <c:v>259.66490372720983</c:v>
                </c:pt>
                <c:pt idx="16">
                  <c:v>457.70144646875895</c:v>
                </c:pt>
                <c:pt idx="17">
                  <c:v>262.33832850914155</c:v>
                </c:pt>
                <c:pt idx="18">
                  <c:v>215.0442345919887</c:v>
                </c:pt>
                <c:pt idx="19">
                  <c:v>193.96986750075993</c:v>
                </c:pt>
                <c:pt idx="20">
                  <c:v>183.11129545686475</c:v>
                </c:pt>
                <c:pt idx="21">
                  <c:v>324.92537817776326</c:v>
                </c:pt>
                <c:pt idx="22">
                  <c:v>205.75594253545691</c:v>
                </c:pt>
                <c:pt idx="23">
                  <c:v>236.58603282093512</c:v>
                </c:pt>
                <c:pt idx="24">
                  <c:v>234.81189504006539</c:v>
                </c:pt>
                <c:pt idx="25">
                  <c:v>228.96029006822329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F033-46A8-9F54-7FE7C68865CB}"/>
            </c:ext>
          </c:extLst>
        </c:ser>
        <c:ser>
          <c:idx val="1"/>
          <c:order val="1"/>
          <c:tx>
            <c:v>Tiesioginės išmokos 2019/2020 m., Eur/ha</c:v>
          </c:tx>
          <c:invertIfNegative val="0"/>
          <c:dLbls>
            <c:dLbl>
              <c:idx val="0"/>
              <c:layout>
                <c:manualLayout>
                  <c:x val="9.8498968785599283E-3"/>
                  <c:y val="1.4638031449868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F033-46A8-9F54-7FE7C68865C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8498968785599283E-3"/>
                  <c:y val="3.6595078624670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F033-46A8-9F54-7FE7C68865C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9099381271359545E-3"/>
                  <c:y val="7.318727574708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F033-46A8-9F54-7FE7C68865C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1819876254271909E-2"/>
                  <c:y val="1.0978523587401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F033-46A8-9F54-7FE7C68865CB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F033-46A8-9F54-7FE7C68865CB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3789855629983899E-2"/>
                  <c:y val="1.0978523587401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F033-46A8-9F54-7FE7C68865CB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F033-46A8-9F54-7FE7C68865CB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1.9699793757119847E-3"/>
                  <c:y val="1.0978523587401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F033-46A8-9F54-7FE7C68865CB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1.3789855629983899E-2"/>
                  <c:y val="1.8297539312335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F033-46A8-9F54-7FE7C68865CB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F033-46A8-9F54-7FE7C68865CB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F033-46A8-9F54-7FE7C68865CB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F033-46A8-9F54-7FE7C68865CB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1.3789855629983899E-2"/>
                  <c:y val="1.0978523587401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F033-46A8-9F54-7FE7C68865CB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F033-46A8-9F54-7FE7C68865CB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3.9399587514239703E-3"/>
                  <c:y val="-3.65950786246701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F033-46A8-9F54-7FE7C68865CB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F033-46A8-9F54-7FE7C68865CB}"/>
                </c:ex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1.9699793757119847E-3"/>
                  <c:y val="-7.3190157249340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F033-46A8-9F54-7FE7C68865C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Issamiai!$B$5:$B$30</c:f>
              <c:strCache>
                <c:ptCount val="26"/>
                <c:pt idx="0">
                  <c:v>Belgija</c:v>
                </c:pt>
                <c:pt idx="1">
                  <c:v>Bulgarija</c:v>
                </c:pt>
                <c:pt idx="2">
                  <c:v>Čekija</c:v>
                </c:pt>
                <c:pt idx="3">
                  <c:v>Danija</c:v>
                </c:pt>
                <c:pt idx="4">
                  <c:v>Vokietija</c:v>
                </c:pt>
                <c:pt idx="5">
                  <c:v>Estija</c:v>
                </c:pt>
                <c:pt idx="6">
                  <c:v>Airija</c:v>
                </c:pt>
                <c:pt idx="7">
                  <c:v>Graikija</c:v>
                </c:pt>
                <c:pt idx="8">
                  <c:v>Ispanija</c:v>
                </c:pt>
                <c:pt idx="9">
                  <c:v>Prancūzija</c:v>
                </c:pt>
                <c:pt idx="10">
                  <c:v>Italija</c:v>
                </c:pt>
                <c:pt idx="11">
                  <c:v>Kipras</c:v>
                </c:pt>
                <c:pt idx="12">
                  <c:v>Latvija</c:v>
                </c:pt>
                <c:pt idx="13">
                  <c:v>Lietuva</c:v>
                </c:pt>
                <c:pt idx="14">
                  <c:v>Liuksemburgas</c:v>
                </c:pt>
                <c:pt idx="15">
                  <c:v>Vengrija</c:v>
                </c:pt>
                <c:pt idx="16">
                  <c:v>Nyderlandai</c:v>
                </c:pt>
                <c:pt idx="17">
                  <c:v>Austrija</c:v>
                </c:pt>
                <c:pt idx="18">
                  <c:v>Lenkija</c:v>
                </c:pt>
                <c:pt idx="19">
                  <c:v>Portugalija</c:v>
                </c:pt>
                <c:pt idx="20">
                  <c:v>Rumunija</c:v>
                </c:pt>
                <c:pt idx="21">
                  <c:v>Slovėnija</c:v>
                </c:pt>
                <c:pt idx="22">
                  <c:v>Slovakija</c:v>
                </c:pt>
                <c:pt idx="23">
                  <c:v>Suomija</c:v>
                </c:pt>
                <c:pt idx="24">
                  <c:v>Švedija</c:v>
                </c:pt>
                <c:pt idx="25">
                  <c:v>Jungtinė karalystė</c:v>
                </c:pt>
              </c:strCache>
            </c:strRef>
          </c:cat>
          <c:val>
            <c:numRef>
              <c:f>Issamiai!$AL$5:$AL$30</c:f>
              <c:numCache>
                <c:formatCode>0</c:formatCode>
                <c:ptCount val="26"/>
                <c:pt idx="0">
                  <c:v>386.09682795489391</c:v>
                </c:pt>
                <c:pt idx="1">
                  <c:v>228.0082110123661</c:v>
                </c:pt>
                <c:pt idx="2">
                  <c:v>248.58633643683302</c:v>
                </c:pt>
                <c:pt idx="3">
                  <c:v>331.52455111196798</c:v>
                </c:pt>
                <c:pt idx="4">
                  <c:v>297.57817824265146</c:v>
                </c:pt>
                <c:pt idx="5">
                  <c:v>195.78503712454958</c:v>
                </c:pt>
                <c:pt idx="6">
                  <c:v>261.16680640809324</c:v>
                </c:pt>
                <c:pt idx="7">
                  <c:v>349.98426382280729</c:v>
                </c:pt>
                <c:pt idx="8">
                  <c:v>232.71791952515093</c:v>
                </c:pt>
                <c:pt idx="9">
                  <c:v>280.69139333959168</c:v>
                </c:pt>
                <c:pt idx="10">
                  <c:v>363.19703538956651</c:v>
                </c:pt>
                <c:pt idx="11">
                  <c:v>338.49676068001367</c:v>
                </c:pt>
                <c:pt idx="12">
                  <c:v>195.78468689737591</c:v>
                </c:pt>
                <c:pt idx="13">
                  <c:v>195.78468486242232</c:v>
                </c:pt>
                <c:pt idx="14">
                  <c:v>268.80060464256138</c:v>
                </c:pt>
                <c:pt idx="15">
                  <c:v>250.99450867069174</c:v>
                </c:pt>
                <c:pt idx="16">
                  <c:v>403.37762737704577</c:v>
                </c:pt>
                <c:pt idx="17">
                  <c:v>253.44886967354262</c:v>
                </c:pt>
                <c:pt idx="18">
                  <c:v>216.35287380860868</c:v>
                </c:pt>
                <c:pt idx="19">
                  <c:v>205.40072426840632</c:v>
                </c:pt>
                <c:pt idx="20">
                  <c:v>195.78455166125144</c:v>
                </c:pt>
                <c:pt idx="21">
                  <c:v>302.49265045448908</c:v>
                </c:pt>
                <c:pt idx="22">
                  <c:v>210.22553729752894</c:v>
                </c:pt>
                <c:pt idx="23">
                  <c:v>230.27897399792204</c:v>
                </c:pt>
                <c:pt idx="24">
                  <c:v>229.16854974671756</c:v>
                </c:pt>
                <c:pt idx="25">
                  <c:v>225.30213192139902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F033-46A8-9F54-7FE7C6886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844000"/>
        <c:axId val="213203560"/>
      </c:barChart>
      <c:catAx>
        <c:axId val="15384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t-LT"/>
          </a:p>
        </c:txPr>
        <c:crossAx val="213203560"/>
        <c:crosses val="autoZero"/>
        <c:auto val="1"/>
        <c:lblAlgn val="ctr"/>
        <c:lblOffset val="100"/>
        <c:noMultiLvlLbl val="0"/>
      </c:catAx>
      <c:valAx>
        <c:axId val="21320356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t-LT"/>
          </a:p>
        </c:txPr>
        <c:crossAx val="153844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515091863517059"/>
          <c:y val="0.88457790112301549"/>
          <c:w val="0.57548216629171356"/>
          <c:h val="0.10449312017815962"/>
        </c:manualLayout>
      </c:layout>
      <c:overlay val="0"/>
      <c:txPr>
        <a:bodyPr/>
        <a:lstStyle/>
        <a:p>
          <a:pPr>
            <a:defRPr sz="1600">
              <a:latin typeface="+mj-lt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0.63393</cdr:x>
      <cdr:y>0.03279</cdr:y>
    </cdr:from>
    <cdr:to>
      <cdr:x>0.69643</cdr:x>
      <cdr:y>0.21311</cdr:y>
    </cdr:to>
    <cdr:sp macro="" textlink="">
      <cdr:nvSpPr>
        <cdr:cNvPr id="2" name="Ovalas 1"/>
        <cdr:cNvSpPr/>
      </cdr:nvSpPr>
      <cdr:spPr>
        <a:xfrm xmlns:a="http://schemas.openxmlformats.org/drawingml/2006/main">
          <a:off x="5410200" y="152400"/>
          <a:ext cx="533400" cy="8382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lt-LT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050C27-CEE2-4460-A2C5-D39E1549B877}" type="datetimeFigureOut">
              <a:rPr lang="lt-LT"/>
              <a:pPr>
                <a:defRPr/>
              </a:pPr>
              <a:t>2017.03.09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7632D6-D05B-4F34-AAF1-31D066CF296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6655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9530F5-09D6-4376-8D00-45F9193BF5E1}" type="datetimeFigureOut">
              <a:rPr lang="lt-LT"/>
              <a:pPr>
                <a:defRPr/>
              </a:pPr>
              <a:t>2017.03.09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6" y="4715710"/>
            <a:ext cx="5438464" cy="4466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098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F3CB16-C500-4906-896F-86055B618A7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94187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FF29909-41D6-4BFD-B483-FDEB0DCF38DB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30</a:t>
            </a:fld>
            <a:endParaRPr lang="lt-L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104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lt-LT"/>
              <a:t>2012-05-24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AFEB8D-1246-4C0A-BFF0-39F6A5189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lt-LT"/>
              <a:t>2012-05-24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4F5127-706D-425D-A0E8-DD16E3EDC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lt-LT"/>
              <a:t>2012-05-24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958C06-8E6A-4F3B-B8AA-327FDE5EB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lt-LT"/>
              <a:t>2012-05-24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307A71-8A08-4ECA-A267-6B959F122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lt-LT"/>
              <a:t>2012-05-24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578828-E8B0-4D69-B793-5FF05823E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lt-LT"/>
              <a:t>2012-05-24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047EB9-43D4-47F9-8B93-724F72E9E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lt-LT"/>
              <a:t>2012-05-24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169B72-8C71-4AED-98C1-FD3F173D9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lt-LT"/>
              <a:t>2012-05-24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D559C6-3178-4735-9F0E-672E46B4B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lt-LT"/>
              <a:t>2012-05-24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B04F21-BB6D-40DC-BF8D-E296C4F01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lt-LT"/>
              <a:t>2012-05-24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24EFB1-3EC0-4DE9-A64C-8FF7F41C4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lt-L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lt-LT"/>
              <a:t>2012-05-24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E3242F-73F2-49AA-A40D-F0F6643C3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lt-LT"/>
              <a:t>2012-05-24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C391154-8362-40D7-AC8D-6C6C764CE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tar.lt/portal/lt/legalAct/d7398a80b7a811e693eea1ef35f20da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zum.lrv.lt/lt/tiesiogine-parama-2015-2020-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lt-LT" altLang="lt-LT" sz="4400" b="1" dirty="0">
                <a:latin typeface="+mj-lt"/>
              </a:rPr>
              <a:t>Naudmenų deklaravimo </a:t>
            </a: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lt-LT" altLang="lt-LT" sz="4400" b="1" dirty="0" err="1">
                <a:latin typeface="+mj-lt"/>
              </a:rPr>
              <a:t>taisykl</a:t>
            </a:r>
            <a:r>
              <a:rPr lang="en-US" altLang="lt-LT" sz="4400" b="1" dirty="0" err="1">
                <a:latin typeface="+mj-lt"/>
              </a:rPr>
              <a:t>i</a:t>
            </a:r>
            <a:r>
              <a:rPr lang="lt-LT" altLang="lt-LT" sz="4400" b="1" dirty="0">
                <a:latin typeface="+mj-lt"/>
              </a:rPr>
              <a:t>ų (TI) </a:t>
            </a:r>
            <a:r>
              <a:rPr lang="en-US" altLang="lt-LT" sz="4400" b="1" dirty="0">
                <a:latin typeface="+mj-lt"/>
              </a:rPr>
              <a:t>201</a:t>
            </a:r>
            <a:r>
              <a:rPr lang="lt-LT" altLang="lt-LT" sz="4400" b="1" dirty="0">
                <a:latin typeface="+mj-lt"/>
              </a:rPr>
              <a:t>7</a:t>
            </a:r>
            <a:r>
              <a:rPr lang="en-US" altLang="lt-LT" sz="4400" b="1" dirty="0">
                <a:latin typeface="+mj-lt"/>
              </a:rPr>
              <a:t> m.</a:t>
            </a:r>
            <a:r>
              <a:rPr lang="lt-LT" altLang="lt-LT" sz="4400" b="1" dirty="0">
                <a:latin typeface="+mj-lt"/>
              </a:rPr>
              <a:t> naujovės 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0" y="2209800"/>
            <a:ext cx="9144000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lt-LT" altLang="lt-LT" b="1" dirty="0">
              <a:solidFill>
                <a:srgbClr val="000000"/>
              </a:solidFill>
              <a:latin typeface="+mj-lt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lt-LT" altLang="lt-LT" b="1" dirty="0">
                <a:solidFill>
                  <a:srgbClr val="000000"/>
                </a:solidFill>
                <a:latin typeface="+mj-lt"/>
              </a:rPr>
              <a:t>Žemės ūkio ministerija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lt-LT" altLang="lt-LT" sz="2800" b="1" dirty="0">
                <a:solidFill>
                  <a:srgbClr val="000000"/>
                </a:solidFill>
                <a:latin typeface="+mj-lt"/>
              </a:rPr>
              <a:t>Žemės ūkio gamybos ir maisto pramonės departamentas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lt-LT" sz="2800" b="1" dirty="0">
                <a:solidFill>
                  <a:srgbClr val="000000"/>
                </a:solidFill>
                <a:latin typeface="+mj-lt"/>
              </a:rPr>
              <a:t>I</a:t>
            </a:r>
            <a:r>
              <a:rPr lang="lt-LT" altLang="lt-LT" sz="2800" b="1" dirty="0" err="1">
                <a:solidFill>
                  <a:srgbClr val="000000"/>
                </a:solidFill>
                <a:latin typeface="+mj-lt"/>
              </a:rPr>
              <a:t>šmokų</a:t>
            </a:r>
            <a:r>
              <a:rPr lang="lt-LT" altLang="lt-LT" sz="2800" b="1" dirty="0">
                <a:solidFill>
                  <a:srgbClr val="000000"/>
                </a:solidFill>
                <a:latin typeface="+mj-lt"/>
              </a:rPr>
              <a:t> už plotus skyrius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lt-LT" altLang="lt-LT" sz="2000" b="1" dirty="0">
              <a:solidFill>
                <a:srgbClr val="000000"/>
              </a:solidFill>
              <a:latin typeface="+mj-lt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lt-LT" altLang="lt-LT" sz="20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131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229600" cy="1143000"/>
          </a:xfrm>
        </p:spPr>
        <p:txBody>
          <a:bodyPr/>
          <a:lstStyle/>
          <a:p>
            <a:r>
              <a:rPr lang="lt-LT" dirty="0"/>
              <a:t>Bendrieji reikalavimai (6)</a:t>
            </a:r>
            <a:br>
              <a:rPr lang="lt-LT" dirty="0"/>
            </a:br>
            <a:r>
              <a:rPr lang="lt-LT" dirty="0"/>
              <a:t>Sankcijos už pažeidimus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28600" y="1481138"/>
            <a:ext cx="8915400" cy="4525963"/>
          </a:xfrm>
        </p:spPr>
        <p:txBody>
          <a:bodyPr/>
          <a:lstStyle/>
          <a:p>
            <a:endParaRPr lang="lt-LT" sz="2800" dirty="0"/>
          </a:p>
          <a:p>
            <a:r>
              <a:rPr lang="lt-LT" sz="2800" dirty="0"/>
              <a:t>Visame deklaruotame plote esant daliai nenušienauto, apleisto, </a:t>
            </a:r>
            <a:r>
              <a:rPr lang="lt-LT" sz="2800" dirty="0" err="1"/>
              <a:t>piktžolėto</a:t>
            </a:r>
            <a:r>
              <a:rPr lang="lt-LT" sz="2800" dirty="0"/>
              <a:t> ir t.t. ploto – apskaičiuotas pažeidimo plotas </a:t>
            </a:r>
            <a:r>
              <a:rPr lang="en-US" sz="2800" dirty="0"/>
              <a:t>=</a:t>
            </a:r>
            <a:endParaRPr lang="lt-LT" sz="2800" dirty="0"/>
          </a:p>
          <a:p>
            <a:pPr lvl="1"/>
            <a:r>
              <a:rPr lang="lt-LT" sz="2600" dirty="0"/>
              <a:t>Pažeidimas + </a:t>
            </a:r>
            <a:r>
              <a:rPr lang="en-US" sz="2600" dirty="0"/>
              <a:t>pa</a:t>
            </a:r>
            <a:r>
              <a:rPr lang="lt-LT" sz="2600" dirty="0"/>
              <a:t>žeidimas * 1,5 (+ taikoma </a:t>
            </a:r>
            <a:r>
              <a:rPr lang="lt-LT" sz="2600" dirty="0">
                <a:solidFill>
                  <a:srgbClr val="FF0000"/>
                </a:solidFill>
              </a:rPr>
              <a:t>„Geltona kortelė“</a:t>
            </a:r>
            <a:r>
              <a:rPr lang="lt-LT" sz="2600" dirty="0"/>
              <a:t>), jei pažeidimas nuo 3 proc. (arba 2 ha) iki 10 proc. viso ploto;</a:t>
            </a:r>
          </a:p>
          <a:p>
            <a:pPr lvl="1"/>
            <a:r>
              <a:rPr lang="lt-LT" sz="2600" dirty="0"/>
              <a:t>Pažeidimas + </a:t>
            </a:r>
            <a:r>
              <a:rPr lang="en-US" sz="2600" dirty="0"/>
              <a:t>pa</a:t>
            </a:r>
            <a:r>
              <a:rPr lang="lt-LT" sz="2600" dirty="0"/>
              <a:t>žeidimas * 1,5 (jokios „Geltonos kortelės“), jei pažeidimas &gt; 10 proc. viso ploto.</a:t>
            </a: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07A71-8A08-4ECA-A267-6B959F1229C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74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62000" y="283369"/>
            <a:ext cx="8229600" cy="1143000"/>
          </a:xfrm>
        </p:spPr>
        <p:txBody>
          <a:bodyPr/>
          <a:lstStyle/>
          <a:p>
            <a:r>
              <a:rPr lang="lt-LT" dirty="0"/>
              <a:t>Sankcijų taikymo pavyzdys 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102225"/>
          </a:xfrm>
        </p:spPr>
        <p:txBody>
          <a:bodyPr/>
          <a:lstStyle/>
          <a:p>
            <a:pPr marL="0" indent="0">
              <a:buNone/>
            </a:pPr>
            <a:endParaRPr lang="lt-LT" sz="1800" b="1" dirty="0"/>
          </a:p>
          <a:p>
            <a:pPr marL="0" indent="0">
              <a:buNone/>
            </a:pPr>
            <a:r>
              <a:rPr lang="lt-LT" sz="1800" b="1" dirty="0"/>
              <a:t>Sankcijų taikymas prieš „Geltonąją kortelę“ (iki Reglamento pakeitimo):</a:t>
            </a:r>
            <a:endParaRPr lang="lt-LT" sz="1800" dirty="0"/>
          </a:p>
          <a:p>
            <a:r>
              <a:rPr lang="lt-LT" sz="1800" dirty="0"/>
              <a:t>Pareiškėjas X deklaravo 110 ha, tačiau patikros metu nustatyta tik 100 ha tinkamo ploto. Pažeidimas (</a:t>
            </a:r>
            <a:r>
              <a:rPr lang="lt-LT" sz="1800" dirty="0" err="1"/>
              <a:t>viršdeklaravimas</a:t>
            </a:r>
            <a:r>
              <a:rPr lang="lt-LT" sz="1800" dirty="0"/>
              <a:t>)  = 10 ha;</a:t>
            </a:r>
          </a:p>
          <a:p>
            <a:r>
              <a:rPr lang="lt-LT" sz="1800" dirty="0"/>
              <a:t>Pareiškėjui taikoma dviguba sankcija 10 ha x </a:t>
            </a:r>
            <a:r>
              <a:rPr lang="lt-LT" sz="1800" b="1" dirty="0">
                <a:solidFill>
                  <a:srgbClr val="FF0000"/>
                </a:solidFill>
              </a:rPr>
              <a:t>2</a:t>
            </a:r>
            <a:r>
              <a:rPr lang="lt-LT" sz="1800" dirty="0"/>
              <a:t> = 20 ha;</a:t>
            </a:r>
          </a:p>
          <a:p>
            <a:r>
              <a:rPr lang="lt-LT" sz="1800" dirty="0"/>
              <a:t>100 ha – 20 ha = 80 ha;</a:t>
            </a:r>
          </a:p>
          <a:p>
            <a:r>
              <a:rPr lang="lt-LT" sz="1800" dirty="0"/>
              <a:t>Pareiškėjo išmoka = </a:t>
            </a:r>
            <a:r>
              <a:rPr lang="lt-LT" sz="1800" b="1" dirty="0"/>
              <a:t>80 ha</a:t>
            </a:r>
            <a:r>
              <a:rPr lang="lt-LT" sz="1800" dirty="0"/>
              <a:t>.</a:t>
            </a:r>
          </a:p>
          <a:p>
            <a:pPr marL="0" indent="0">
              <a:buNone/>
            </a:pPr>
            <a:r>
              <a:rPr lang="lt-LT" sz="1800" b="1" dirty="0"/>
              <a:t>Sankcijų taikymas pritaikius „Geltonosios kortelės“ principą (po </a:t>
            </a:r>
            <a:r>
              <a:rPr lang="lt-LT" sz="1800" b="1" dirty="0" err="1"/>
              <a:t>Regl</a:t>
            </a:r>
            <a:r>
              <a:rPr lang="lt-LT" sz="1800" b="1" dirty="0"/>
              <a:t>. </a:t>
            </a:r>
            <a:r>
              <a:rPr lang="lt-LT" sz="1800" b="1" dirty="0" err="1"/>
              <a:t>pakeit</a:t>
            </a:r>
            <a:r>
              <a:rPr lang="lt-LT" sz="1800" b="1" dirty="0"/>
              <a:t>.):</a:t>
            </a:r>
          </a:p>
          <a:p>
            <a:r>
              <a:rPr lang="lt-LT" sz="1800" dirty="0"/>
              <a:t>Pareiškėjas X deklaravo 110 ha, tačiau patikros metu nustatyta tik 100 ha tinkamo ploto. Pažeidimas (</a:t>
            </a:r>
            <a:r>
              <a:rPr lang="lt-LT" sz="1800" dirty="0" err="1"/>
              <a:t>viršdeklaravimas</a:t>
            </a:r>
            <a:r>
              <a:rPr lang="lt-LT" sz="1800" dirty="0"/>
              <a:t>)  = 10 ha;</a:t>
            </a:r>
          </a:p>
          <a:p>
            <a:r>
              <a:rPr lang="lt-LT" sz="1800" dirty="0"/>
              <a:t>Pareiškėjui taikoma sankcija 10 x </a:t>
            </a:r>
            <a:r>
              <a:rPr lang="lt-LT" sz="1800" b="1" dirty="0">
                <a:solidFill>
                  <a:srgbClr val="FF0000"/>
                </a:solidFill>
              </a:rPr>
              <a:t>1,5</a:t>
            </a:r>
            <a:r>
              <a:rPr lang="lt-LT" sz="1800" dirty="0"/>
              <a:t> = 15 ha;</a:t>
            </a:r>
          </a:p>
          <a:p>
            <a:r>
              <a:rPr lang="lt-LT" sz="1800" dirty="0"/>
              <a:t>J</a:t>
            </a:r>
            <a:r>
              <a:rPr lang="fi-FI" sz="1800" dirty="0"/>
              <a:t>ei tai pirmas </a:t>
            </a:r>
            <a:r>
              <a:rPr lang="lt-LT" sz="1800" dirty="0"/>
              <a:t>pareiškėjo</a:t>
            </a:r>
            <a:r>
              <a:rPr lang="fi-FI" sz="1800" dirty="0"/>
              <a:t> pažeidimas</a:t>
            </a:r>
            <a:r>
              <a:rPr lang="lt-LT" sz="1800" dirty="0"/>
              <a:t> – apskaičiuota sankcija mažinama per pus </a:t>
            </a:r>
            <a:r>
              <a:rPr lang="lt-LT" sz="1800" dirty="0" err="1"/>
              <a:t>t.y</a:t>
            </a:r>
            <a:r>
              <a:rPr lang="lt-LT" sz="1800" dirty="0"/>
              <a:t>. </a:t>
            </a:r>
            <a:r>
              <a:rPr lang="lt-LT" sz="1800" b="1" dirty="0"/>
              <a:t>15 ha/2 = 7,25 ha;</a:t>
            </a:r>
          </a:p>
          <a:p>
            <a:r>
              <a:rPr lang="lt-LT" sz="1800" dirty="0"/>
              <a:t>100 ha – 7,25 ha = 92,5 ha;</a:t>
            </a:r>
          </a:p>
          <a:p>
            <a:r>
              <a:rPr lang="lt-LT" sz="1800" dirty="0"/>
              <a:t>Pareiškėjo išmoka = </a:t>
            </a:r>
            <a:r>
              <a:rPr lang="lt-LT" sz="1800" b="1" dirty="0"/>
              <a:t>92,5 ha;</a:t>
            </a:r>
          </a:p>
          <a:p>
            <a:r>
              <a:rPr lang="lt-LT" sz="1800" b="1" dirty="0"/>
              <a:t>Jei kitais metais pažeidimas kartojasi – sumažinta sankcija (7,25 ha) – sugrąžinama.</a:t>
            </a:r>
          </a:p>
          <a:p>
            <a:pPr marL="0" indent="0">
              <a:buNone/>
            </a:pPr>
            <a:endParaRPr lang="lt-LT" sz="1800" dirty="0"/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07A71-8A08-4ECA-A267-6B959F1229C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74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avadinimas 1"/>
          <p:cNvSpPr>
            <a:spLocks noGrp="1"/>
          </p:cNvSpPr>
          <p:nvPr>
            <p:ph type="title"/>
          </p:nvPr>
        </p:nvSpPr>
        <p:spPr>
          <a:xfrm>
            <a:off x="914400" y="182808"/>
            <a:ext cx="8229600" cy="1143000"/>
          </a:xfrm>
        </p:spPr>
        <p:txBody>
          <a:bodyPr/>
          <a:lstStyle/>
          <a:p>
            <a:r>
              <a:rPr lang="lt-LT" altLang="lt-LT" sz="3600" dirty="0">
                <a:cs typeface="Times New Roman" panose="02020603050405020304" pitchFamily="18" charset="0"/>
              </a:rPr>
              <a:t>Žemės ūkio veiklos vykdymo kriterijai</a:t>
            </a:r>
          </a:p>
        </p:txBody>
      </p:sp>
      <p:sp>
        <p:nvSpPr>
          <p:cNvPr id="18435" name="Turinio vietos rezervavimo ženklas 2"/>
          <p:cNvSpPr>
            <a:spLocks noGrp="1"/>
          </p:cNvSpPr>
          <p:nvPr>
            <p:ph idx="1"/>
          </p:nvPr>
        </p:nvSpPr>
        <p:spPr>
          <a:xfrm>
            <a:off x="304800" y="1236785"/>
            <a:ext cx="8610600" cy="4525963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lt-LT" altLang="lt-LT" sz="2400" b="1" dirty="0">
                <a:latin typeface="+mj-lt"/>
                <a:cs typeface="Times New Roman" panose="02020603050405020304" pitchFamily="18" charset="0"/>
              </a:rPr>
              <a:t>Plotų šienavimo tvarka:</a:t>
            </a:r>
          </a:p>
          <a:p>
            <a:pPr algn="just"/>
            <a:r>
              <a:rPr lang="lt-LT" altLang="lt-LT" sz="2400" dirty="0">
                <a:latin typeface="+mj-lt"/>
                <a:cs typeface="Times New Roman" panose="02020603050405020304" pitchFamily="18" charset="0"/>
              </a:rPr>
              <a:t>Ganyklos ir pievos šienaujamos 1 kartą – iki rugpjūčio 1 d;</a:t>
            </a:r>
          </a:p>
          <a:p>
            <a:pPr lvl="1" algn="just"/>
            <a:r>
              <a:rPr lang="lt-LT" sz="1600" dirty="0">
                <a:latin typeface="+mj-lt"/>
              </a:rPr>
              <a:t>Pareiškėjams Ūkinių gyvūnų registre įregistravusiems bičių šeimas pievas privalu nušienauti ne mažiau kaip 1 kartą per metus ne vėliau kaip iki einamųjų metų rugpjūčio 31 dienos.</a:t>
            </a:r>
            <a:r>
              <a:rPr lang="lt-LT" sz="1600" dirty="0">
                <a:effectLst/>
                <a:latin typeface="+mj-lt"/>
              </a:rPr>
              <a:t> </a:t>
            </a:r>
            <a:endParaRPr lang="lt-LT" sz="2300" dirty="0">
              <a:latin typeface="+mj-lt"/>
            </a:endParaRPr>
          </a:p>
          <a:p>
            <a:pPr algn="just"/>
            <a:r>
              <a:rPr lang="lt-LT" sz="2300" dirty="0">
                <a:latin typeface="+mj-lt"/>
              </a:rPr>
              <a:t>Sodų ir uogynų tarpueilius, kuriuose yra pieva, nušienauti ne mažiau kaip 1 kartą per metus iki einamųjų metų rugpjūčio 1 d</a:t>
            </a:r>
            <a:r>
              <a:rPr lang="lt-LT" sz="2300" dirty="0" smtClean="0">
                <a:latin typeface="+mj-lt"/>
              </a:rPr>
              <a:t>;</a:t>
            </a:r>
            <a:endParaRPr lang="lt-LT" altLang="lt-LT" sz="23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lt-LT" altLang="lt-LT" sz="2300" dirty="0">
                <a:latin typeface="+mj-lt"/>
                <a:cs typeface="Times New Roman" panose="02020603050405020304" pitchFamily="18" charset="0"/>
              </a:rPr>
              <a:t>Išlieka galimybė ganyti – pareiškėjams turintiems 0,3 SG/ha;</a:t>
            </a:r>
          </a:p>
          <a:p>
            <a:pPr algn="just"/>
            <a:r>
              <a:rPr lang="lt-LT" altLang="lt-LT" sz="2300" dirty="0">
                <a:latin typeface="+mj-lt"/>
                <a:cs typeface="Times New Roman" panose="02020603050405020304" pitchFamily="18" charset="0"/>
              </a:rPr>
              <a:t>Pareiškėjams, turintiems mažiau kaip 0,3 SG/ha – iki rugpjūčio 1 d. </a:t>
            </a:r>
            <a:r>
              <a:rPr lang="lt-LT" sz="2300" dirty="0">
                <a:latin typeface="+mj-lt"/>
              </a:rPr>
              <a:t>konkretus laukas turi būti nuganytas ir geros agrarinės būklės</a:t>
            </a:r>
            <a:r>
              <a:rPr lang="lt-LT" sz="2400" dirty="0">
                <a:latin typeface="+mj-lt"/>
              </a:rPr>
              <a:t> </a:t>
            </a:r>
            <a:r>
              <a:rPr lang="lt-LT" sz="1600" dirty="0">
                <a:latin typeface="+mj-lt"/>
              </a:rPr>
              <a:t>(visi lauko plotai </a:t>
            </a:r>
            <a:r>
              <a:rPr lang="lt-LT" altLang="lt-LT" sz="1600" dirty="0">
                <a:latin typeface="+mj-lt"/>
                <a:cs typeface="Times New Roman" panose="02020603050405020304" pitchFamily="18" charset="0"/>
              </a:rPr>
              <a:t>–</a:t>
            </a:r>
            <a:r>
              <a:rPr lang="lt-LT" sz="1600" dirty="0">
                <a:latin typeface="+mj-lt"/>
              </a:rPr>
              <a:t> ūkinių gyvūnų nuganyti, o nenuganyti plotai </a:t>
            </a:r>
            <a:r>
              <a:rPr lang="lt-LT" altLang="lt-LT" sz="1600" dirty="0">
                <a:latin typeface="+mj-lt"/>
                <a:cs typeface="Times New Roman" panose="02020603050405020304" pitchFamily="18" charset="0"/>
              </a:rPr>
              <a:t>–</a:t>
            </a:r>
            <a:r>
              <a:rPr lang="lt-LT" sz="1600" dirty="0">
                <a:latin typeface="+mj-lt"/>
              </a:rPr>
              <a:t> sutvarkyti</a:t>
            </a:r>
            <a:r>
              <a:rPr lang="lt-LT" sz="1600" dirty="0" smtClean="0">
                <a:latin typeface="+mj-lt"/>
              </a:rPr>
              <a:t>).</a:t>
            </a:r>
          </a:p>
          <a:p>
            <a:pPr algn="just"/>
            <a:endParaRPr lang="lt-LT" sz="1600" dirty="0" smtClean="0">
              <a:latin typeface="+mj-lt"/>
            </a:endParaRPr>
          </a:p>
          <a:p>
            <a:pPr algn="just"/>
            <a:r>
              <a:rPr lang="lt-LT" altLang="lt-LT" sz="2300" dirty="0" smtClean="0">
                <a:cs typeface="Times New Roman" panose="02020603050405020304" pitchFamily="18" charset="0"/>
              </a:rPr>
              <a:t>Nebeleka pievų priežiūros žurnalo.</a:t>
            </a:r>
          </a:p>
          <a:p>
            <a:pPr algn="just"/>
            <a:endParaRPr lang="lt-LT" sz="1600" dirty="0" smtClean="0">
              <a:latin typeface="+mj-lt"/>
            </a:endParaRPr>
          </a:p>
          <a:p>
            <a:pPr marL="0" indent="0" algn="just">
              <a:buFontTx/>
              <a:buNone/>
            </a:pPr>
            <a:endParaRPr lang="lt-LT" altLang="lt-LT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436" name="Skaidrės numerio vietos rezervavimo ženklas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915225-4170-44B0-A6D9-7205834F0802}" type="slidenum">
              <a:rPr lang="en-US" altLang="lt-L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lt-LT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7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42686" y="457200"/>
            <a:ext cx="8229600" cy="1143000"/>
          </a:xfrm>
        </p:spPr>
        <p:txBody>
          <a:bodyPr/>
          <a:lstStyle/>
          <a:p>
            <a:r>
              <a:rPr lang="lt-LT" dirty="0"/>
              <a:t>Jaunieji ūkininkai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Esminių pokyčių nėra;</a:t>
            </a:r>
          </a:p>
          <a:p>
            <a:r>
              <a:rPr lang="lt-LT" dirty="0"/>
              <a:t>Patikslinimas – vienas fizinis asmuo gali dalyvauti tik 1 juridinio asmens valdyme – kitu atveju – situacija vertinama pagal galimai neteisėtų sąlygų metodiką.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07A71-8A08-4ECA-A267-6B959F1229C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dirty="0"/>
              <a:t>Žalinimo reikalavimai</a:t>
            </a:r>
          </a:p>
        </p:txBody>
      </p:sp>
      <p:pic>
        <p:nvPicPr>
          <p:cNvPr id="20483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3625" y="1676400"/>
            <a:ext cx="6632575" cy="4133850"/>
          </a:xfrm>
        </p:spPr>
      </p:pic>
      <p:sp>
        <p:nvSpPr>
          <p:cNvPr id="20484" name="Skaidrės numerio vietos rezervavimo ženklas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50CDB7-BB60-42A9-8CDA-D9F0351C6027}" type="slidenum">
              <a:rPr lang="en-US" altLang="lt-L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lt-LT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53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99984" y="457200"/>
            <a:ext cx="8229600" cy="1143000"/>
          </a:xfrm>
        </p:spPr>
        <p:txBody>
          <a:bodyPr/>
          <a:lstStyle/>
          <a:p>
            <a:r>
              <a:rPr lang="lt-LT" dirty="0"/>
              <a:t>Bendrieji žalinimo reikalavimai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33400" y="1729559"/>
            <a:ext cx="8458200" cy="4525963"/>
          </a:xfrm>
        </p:spPr>
        <p:txBody>
          <a:bodyPr/>
          <a:lstStyle/>
          <a:p>
            <a:r>
              <a:rPr lang="lt-LT" dirty="0"/>
              <a:t>Pasėlių įvairinimas – nekinta;</a:t>
            </a:r>
          </a:p>
          <a:p>
            <a:r>
              <a:rPr lang="lt-LT" dirty="0"/>
              <a:t>Daugiamečių pievų išlaikymas – nekinta; </a:t>
            </a:r>
          </a:p>
          <a:p>
            <a:pPr marL="400050" lvl="1" indent="0">
              <a:buNone/>
            </a:pPr>
            <a:r>
              <a:rPr lang="lt-LT" dirty="0"/>
              <a:t>- daugiamečių pievų lygis Lietuvoje nesumažėjo – jokio sankcijų taikymo;</a:t>
            </a:r>
          </a:p>
          <a:p>
            <a:r>
              <a:rPr lang="lt-LT" dirty="0"/>
              <a:t>Pokyčiai ekologiniu atžvilgiu svarbių vietovių (EASV) išlaikyme.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07A71-8A08-4ECA-A267-6B959F1229C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65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14400" y="439057"/>
            <a:ext cx="8229600" cy="1143000"/>
          </a:xfrm>
        </p:spPr>
        <p:txBody>
          <a:bodyPr/>
          <a:lstStyle/>
          <a:p>
            <a:r>
              <a:rPr lang="lt-LT" dirty="0"/>
              <a:t>Žalinimas: produktyvūs EASV elementai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-18535" y="1650659"/>
            <a:ext cx="9067800" cy="4525963"/>
          </a:xfrm>
        </p:spPr>
        <p:txBody>
          <a:bodyPr/>
          <a:lstStyle/>
          <a:p>
            <a:r>
              <a:rPr lang="lt-LT" sz="2800" dirty="0"/>
              <a:t>Įsėlis (įsėliniai žoliniai augalai) – visos tiek baltyminės, tiek nebaltyminės žolės;</a:t>
            </a:r>
          </a:p>
          <a:p>
            <a:r>
              <a:rPr lang="lt-LT" sz="2800" dirty="0" err="1"/>
              <a:t>Posėlis</a:t>
            </a:r>
            <a:r>
              <a:rPr lang="lt-LT" sz="2800" dirty="0"/>
              <a:t> – pasėti – bent rugpjūčio </a:t>
            </a:r>
            <a:r>
              <a:rPr lang="lt-LT" sz="2800" dirty="0" err="1"/>
              <a:t>vid</a:t>
            </a:r>
            <a:r>
              <a:rPr lang="lt-LT" sz="2800" dirty="0"/>
              <a:t>. – tam, kad bent rugsėjo 1 d. – spalio 15 d. – būtų matomi jau sudy</a:t>
            </a:r>
            <a:r>
              <a:rPr lang="lt-L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gę</a:t>
            </a:r>
            <a:r>
              <a:rPr lang="lt-LT" sz="2800" dirty="0"/>
              <a:t> pasėliai (bent 2);</a:t>
            </a:r>
          </a:p>
          <a:p>
            <a:r>
              <a:rPr lang="lt-LT" sz="2800" dirty="0"/>
              <a:t>Azotą kaupiantys augalai – įskaitomi visi mišiniai, kuriuose baltyminiai augalai – vyraujantys (sudaro &gt;50 proc.);</a:t>
            </a:r>
          </a:p>
          <a:p>
            <a:r>
              <a:rPr lang="lt-LT" sz="2800" dirty="0"/>
              <a:t>Galimas augalų apsaugos produktų naudojimo EASV plotuose draudimas nuo 2018 m.</a:t>
            </a:r>
          </a:p>
          <a:p>
            <a:pPr lvl="1"/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07A71-8A08-4ECA-A267-6B959F1229C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35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28600" y="414338"/>
            <a:ext cx="9525000" cy="1143000"/>
          </a:xfrm>
        </p:spPr>
        <p:txBody>
          <a:bodyPr/>
          <a:lstStyle/>
          <a:p>
            <a:r>
              <a:rPr lang="lt-LT" sz="4000" dirty="0"/>
              <a:t>Žalinimas: neproduktyvūs EASV elementai (kraštovaizdžio elementai)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52400" y="1557338"/>
            <a:ext cx="8991600" cy="4843462"/>
          </a:xfrm>
        </p:spPr>
        <p:txBody>
          <a:bodyPr/>
          <a:lstStyle/>
          <a:p>
            <a:endParaRPr lang="lt-LT" sz="2400" dirty="0"/>
          </a:p>
          <a:p>
            <a:r>
              <a:rPr lang="lt-LT" sz="2600" dirty="0"/>
              <a:t>Miškeliai, kūdros:</a:t>
            </a:r>
          </a:p>
          <a:p>
            <a:pPr lvl="1"/>
            <a:r>
              <a:rPr lang="lt-LT" sz="2600" dirty="0"/>
              <a:t>plotas neribojamas;</a:t>
            </a:r>
          </a:p>
          <a:p>
            <a:pPr lvl="1"/>
            <a:r>
              <a:rPr lang="lt-LT" sz="2600" dirty="0"/>
              <a:t>gali ribotis su kitu elementu, paramai netink. plotu;</a:t>
            </a:r>
          </a:p>
          <a:p>
            <a:pPr lvl="1"/>
            <a:r>
              <a:rPr lang="lt-LT" sz="2600" dirty="0"/>
              <a:t>EASV užskaita – </a:t>
            </a:r>
            <a:r>
              <a:rPr lang="lt-LT" sz="2600" dirty="0" err="1"/>
              <a:t>maks</a:t>
            </a:r>
            <a:r>
              <a:rPr lang="lt-LT" sz="2600" dirty="0"/>
              <a:t>. 0,3 ha * 1,5;</a:t>
            </a:r>
          </a:p>
          <a:p>
            <a:pPr lvl="1"/>
            <a:r>
              <a:rPr lang="lt-LT" sz="2600" dirty="0"/>
              <a:t>neįeina miškai, ežerai ir t.t.</a:t>
            </a:r>
          </a:p>
          <a:p>
            <a:r>
              <a:rPr lang="lt-LT" sz="2600" dirty="0"/>
              <a:t>Grioviai:</a:t>
            </a:r>
          </a:p>
          <a:p>
            <a:pPr lvl="1"/>
            <a:r>
              <a:rPr lang="lt-LT" sz="2600" dirty="0"/>
              <a:t>plotis – neribojamas;</a:t>
            </a:r>
          </a:p>
          <a:p>
            <a:pPr lvl="1"/>
            <a:r>
              <a:rPr lang="lt-LT" sz="2600" dirty="0"/>
              <a:t>EASV užskaita – ilgio metras * 10.</a:t>
            </a:r>
          </a:p>
          <a:p>
            <a:r>
              <a:rPr lang="lt-LT" sz="2600" dirty="0"/>
              <a:t>Palaukės – priežiūra – kaip pievos (</a:t>
            </a:r>
            <a:r>
              <a:rPr lang="lt-LT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iki 08.01</a:t>
            </a:r>
            <a:r>
              <a:rPr lang="lt-LT" sz="2600" dirty="0"/>
              <a:t>).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07A71-8A08-4ECA-A267-6B959F1229C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58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768533"/>
              </p:ext>
            </p:extLst>
          </p:nvPr>
        </p:nvGraphicFramePr>
        <p:xfrm>
          <a:off x="0" y="0"/>
          <a:ext cx="9154275" cy="6901862"/>
        </p:xfrm>
        <a:graphic>
          <a:graphicData uri="http://schemas.openxmlformats.org/drawingml/2006/table">
            <a:tbl>
              <a:tblPr firstRow="1" bandRow="1"/>
              <a:tblGrid>
                <a:gridCol w="2475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575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71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42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54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EASV elementas</a:t>
                      </a:r>
                      <a:endParaRPr lang="lt-L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1" marR="629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Vietovė, kurioje EASV elementas gali būti deklaruojamas</a:t>
                      </a:r>
                      <a:endParaRPr lang="lt-L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1" marR="62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Elemento matmenys naudojami EASV užskaitai apskaičiuoti (dydis, ha arba plotis, m)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(buvo: didžiausias galimas dydis/plotis)</a:t>
                      </a:r>
                    </a:p>
                  </a:txBody>
                  <a:tcPr marL="62941" marR="62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EASV elemento perskaičiavimas į EASV užimamą plotą, </a:t>
                      </a:r>
                      <a:r>
                        <a:rPr lang="lt-LT" sz="1400" b="1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lt-LT" sz="1400" b="1" spc="-1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t-LT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lt-L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1" marR="62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1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Miškeliai 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1" marR="629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lt-LT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Privaloma: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lt-L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elementas turi būti įsiterpęs arba ribotis tik su vieno pareiškėjo deklaruota ariamąja žeme.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lt-LT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Taip pat leistina ribotis su: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lt-L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paramai netinkamais plotais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lt-L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to paties pareiškėjo valdomais deklaruotais daugiamečių pievų ir (arba) daugiamečių sodinių plotais.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lt-LT" sz="1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(buvo:</a:t>
                      </a:r>
                      <a:r>
                        <a:rPr lang="lt-LT" sz="1400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EASV elementas turi būti visiškai apsuptas ariamosios žemės)</a:t>
                      </a:r>
                      <a:endParaRPr lang="lt-LT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41" marR="62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lt-L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lt-L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 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Iki 0,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ha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41" marR="62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lt-L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lt-L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lt-L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lt-L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lt-L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lt-L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EASV elemento plotas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lt-L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41" marR="62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1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Tvenkiniai ir kūdros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1" marR="629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  <a:defRPr/>
                      </a:pPr>
                      <a:endParaRPr kumimoji="0" lang="lt-L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  <a:defRPr/>
                      </a:pPr>
                      <a:r>
                        <a:rPr kumimoji="0" lang="lt-L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Iki 0,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ha</a:t>
                      </a:r>
                      <a:endParaRPr kumimoji="0" lang="lt-L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  <a:defRPr/>
                      </a:pPr>
                      <a:r>
                        <a:rPr lang="lt-LT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(buvo: iki 0,1 ha)</a:t>
                      </a:r>
                      <a:endParaRPr lang="lt-LT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lt-L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41" marR="62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2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Palaukės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1" marR="629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 ariamąja žeme besiribojantys plotai pagal pamiškes, kelią,  griovius, kitus vandens telkinius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41" marR="62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lt-L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lt-L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Nuo 1 m. iki 20 m. pločio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41" marR="62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lt-L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lt-L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EASV elemento ilgis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lt-L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lt-LT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lt-LT" sz="1400" spc="-1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41" marR="62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61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Grioviai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1" marR="629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lt-L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lt-L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Nutolę ne daugiau kaip 5 m nuo ariamosios žemės</a:t>
                      </a:r>
                    </a:p>
                  </a:txBody>
                  <a:tcPr marL="62941" marR="62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lt-L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Neriboto pločio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dec"/>
                        </a:tabLst>
                        <a:defRPr/>
                      </a:pPr>
                      <a:r>
                        <a:rPr kumimoji="0" lang="lt-L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(buvo: iki 6 m. pločio)</a:t>
                      </a:r>
                      <a:endParaRPr kumimoji="0" lang="lt-L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41" marR="62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EASV elemento ilgis * 10 </a:t>
                      </a:r>
                      <a:r>
                        <a:rPr lang="lt-LT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lt-LT" sz="1200" spc="-1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lt-LT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(buvo: * 6 </a:t>
                      </a:r>
                      <a:r>
                        <a:rPr lang="lt-LT" sz="1600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</a:t>
                      </a:r>
                      <a:r>
                        <a:rPr lang="lt-LT" sz="1600" spc="-1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lt-LT" sz="1600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lt-LT" sz="1600" spc="-10" baseline="30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41" marR="62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656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36171" y="354605"/>
            <a:ext cx="8229600" cy="1143000"/>
          </a:xfrm>
        </p:spPr>
        <p:txBody>
          <a:bodyPr/>
          <a:lstStyle/>
          <a:p>
            <a:r>
              <a:rPr lang="lt-LT" sz="3600" dirty="0"/>
              <a:t>Kraštovaizdžio elementų deklaravimo pavyzdys (1)</a:t>
            </a:r>
            <a:endParaRPr lang="lt-LT" sz="2800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486"/>
            <a:ext cx="4648200" cy="5120989"/>
          </a:xfrm>
          <a:prstGeom prst="rect">
            <a:avLst/>
          </a:prstGeom>
        </p:spPr>
      </p:pic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07A71-8A08-4ECA-A267-6B959F1229C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cxnSp>
        <p:nvCxnSpPr>
          <p:cNvPr id="9" name="Tiesioji rodyklės jungtis 8"/>
          <p:cNvCxnSpPr/>
          <p:nvPr/>
        </p:nvCxnSpPr>
        <p:spPr>
          <a:xfrm flipV="1">
            <a:off x="3048000" y="2251501"/>
            <a:ext cx="2123803" cy="14060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iesioji rodyklės jungtis 10"/>
          <p:cNvCxnSpPr/>
          <p:nvPr/>
        </p:nvCxnSpPr>
        <p:spPr>
          <a:xfrm flipV="1">
            <a:off x="3274423" y="3413416"/>
            <a:ext cx="2364377" cy="14135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81600" y="1828523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/>
              <a:t>0,5 ha. ploto miškelis (užskaita – už 0,3 ha)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30435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/>
              <a:t>0,3 ha. ploto kūdra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5953" y="3811333"/>
            <a:ext cx="37272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>
                <a:solidFill>
                  <a:srgbClr val="92D050"/>
                </a:solidFill>
                <a:sym typeface="Symbol" panose="05050102010706020507" pitchFamily="18" charset="2"/>
              </a:rPr>
              <a:t></a:t>
            </a:r>
            <a:r>
              <a:rPr lang="lt-LT" b="1" dirty="0">
                <a:solidFill>
                  <a:srgbClr val="92D050"/>
                </a:solidFill>
                <a:sym typeface="Symbol" panose="05050102010706020507" pitchFamily="18" charset="2"/>
              </a:rPr>
              <a:t> </a:t>
            </a:r>
            <a:r>
              <a:rPr lang="lt-LT" b="1" dirty="0">
                <a:sym typeface="Symbol" panose="05050102010706020507" pitchFamily="18" charset="2"/>
              </a:rPr>
              <a:t>-</a:t>
            </a:r>
            <a:r>
              <a:rPr lang="lt-LT" b="1" dirty="0">
                <a:solidFill>
                  <a:srgbClr val="92D050"/>
                </a:solidFill>
                <a:sym typeface="Symbol" panose="05050102010706020507" pitchFamily="18" charset="2"/>
              </a:rPr>
              <a:t> </a:t>
            </a:r>
            <a:r>
              <a:rPr lang="lt-LT" dirty="0">
                <a:sym typeface="Symbol" panose="05050102010706020507" pitchFamily="18" charset="2"/>
              </a:rPr>
              <a:t>e</a:t>
            </a:r>
            <a:r>
              <a:rPr lang="lt-LT" dirty="0"/>
              <a:t>lementai ribojasi;</a:t>
            </a:r>
          </a:p>
          <a:p>
            <a:r>
              <a:rPr lang="lt-LT" sz="2800" b="1" dirty="0">
                <a:solidFill>
                  <a:srgbClr val="92D050"/>
                </a:solidFill>
                <a:sym typeface="Symbol" panose="05050102010706020507" pitchFamily="18" charset="2"/>
              </a:rPr>
              <a:t></a:t>
            </a:r>
            <a:r>
              <a:rPr lang="lt-LT" b="1" dirty="0">
                <a:solidFill>
                  <a:srgbClr val="92D050"/>
                </a:solidFill>
                <a:sym typeface="Symbol" panose="05050102010706020507" pitchFamily="18" charset="2"/>
              </a:rPr>
              <a:t>  </a:t>
            </a:r>
            <a:r>
              <a:rPr lang="lt-LT" b="1" dirty="0">
                <a:sym typeface="Symbol" panose="05050102010706020507" pitchFamily="18" charset="2"/>
              </a:rPr>
              <a:t>-</a:t>
            </a:r>
            <a:r>
              <a:rPr lang="lt-LT" b="1" dirty="0">
                <a:solidFill>
                  <a:srgbClr val="92D050"/>
                </a:solidFill>
                <a:sym typeface="Symbol" panose="05050102010706020507" pitchFamily="18" charset="2"/>
              </a:rPr>
              <a:t> </a:t>
            </a:r>
            <a:r>
              <a:rPr lang="lt-LT" dirty="0">
                <a:sym typeface="Symbol" panose="05050102010706020507" pitchFamily="18" charset="2"/>
              </a:rPr>
              <a:t>d</a:t>
            </a:r>
            <a:r>
              <a:rPr lang="lt-LT" dirty="0"/>
              <a:t>idesnio pločio elementai nei naudojami užskaitai apskaičiuoti;</a:t>
            </a:r>
          </a:p>
          <a:p>
            <a:r>
              <a:rPr lang="lt-LT" sz="2800" b="1" dirty="0">
                <a:solidFill>
                  <a:srgbClr val="92D050"/>
                </a:solidFill>
                <a:sym typeface="Symbol" panose="05050102010706020507" pitchFamily="18" charset="2"/>
              </a:rPr>
              <a:t></a:t>
            </a:r>
            <a:r>
              <a:rPr lang="lt-LT" dirty="0">
                <a:sym typeface="Symbol" panose="05050102010706020507" pitchFamily="18" charset="2"/>
              </a:rPr>
              <a:t> </a:t>
            </a:r>
            <a:r>
              <a:rPr lang="lt-LT" b="1" dirty="0">
                <a:sym typeface="Symbol" panose="05050102010706020507" pitchFamily="18" charset="2"/>
              </a:rPr>
              <a:t>-</a:t>
            </a:r>
            <a:r>
              <a:rPr lang="lt-LT" dirty="0">
                <a:sym typeface="Symbol" panose="05050102010706020507" pitchFamily="18" charset="2"/>
              </a:rPr>
              <a:t> ribojasi su kita nei ariamąja žeme (daugiamete pieva).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0921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avadinimas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3588" cy="1143000"/>
          </a:xfrm>
        </p:spPr>
        <p:txBody>
          <a:bodyPr/>
          <a:lstStyle/>
          <a:p>
            <a:r>
              <a:rPr lang="lt-LT" altLang="lt-LT" sz="3600" dirty="0"/>
              <a:t>       Reikalavimai tiesioginėms išmokoms gauti</a:t>
            </a:r>
          </a:p>
        </p:txBody>
      </p:sp>
      <p:sp>
        <p:nvSpPr>
          <p:cNvPr id="15363" name="Skaidrės numerio vietos rezervavimo ženklas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88D12C-2A16-450A-BF1D-8F1FF3DDA73E}" type="slidenum">
              <a:rPr lang="en-US" altLang="lt-L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lt-LT" sz="1400">
              <a:solidFill>
                <a:srgbClr val="000000"/>
              </a:solidFill>
            </a:endParaRPr>
          </a:p>
        </p:txBody>
      </p:sp>
      <p:pic>
        <p:nvPicPr>
          <p:cNvPr id="15364" name="Paveikslėl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0483"/>
            <a:ext cx="6605587" cy="38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838200" y="5464657"/>
            <a:ext cx="769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lt-LT" altLang="lt-LT" sz="2000" dirty="0">
                <a:latin typeface="+mj-lt"/>
                <a:hlinkClick r:id="rId3"/>
              </a:rPr>
              <a:t>Pagrindas: </a:t>
            </a:r>
            <a:r>
              <a:rPr lang="en-US" altLang="lt-LT" sz="2000" dirty="0">
                <a:latin typeface="+mj-lt"/>
                <a:hlinkClick r:id="rId3"/>
              </a:rPr>
              <a:t>2016 m. </a:t>
            </a:r>
            <a:r>
              <a:rPr lang="en-US" altLang="lt-LT" sz="2000" dirty="0" err="1">
                <a:latin typeface="+mj-lt"/>
                <a:hlinkClick r:id="rId3"/>
              </a:rPr>
              <a:t>gruodžio</a:t>
            </a:r>
            <a:r>
              <a:rPr lang="en-US" altLang="lt-LT" sz="2000" dirty="0">
                <a:latin typeface="+mj-lt"/>
                <a:hlinkClick r:id="rId3"/>
              </a:rPr>
              <a:t> 1 d. </a:t>
            </a:r>
            <a:r>
              <a:rPr lang="en-US" altLang="lt-LT" sz="2000" dirty="0" err="1">
                <a:latin typeface="+mj-lt"/>
                <a:hlinkClick r:id="rId3"/>
              </a:rPr>
              <a:t>įsakymas</a:t>
            </a:r>
            <a:r>
              <a:rPr lang="en-US" altLang="lt-LT" sz="2000" dirty="0">
                <a:latin typeface="+mj-lt"/>
                <a:hlinkClick r:id="rId3"/>
              </a:rPr>
              <a:t> </a:t>
            </a:r>
            <a:r>
              <a:rPr lang="en-US" altLang="lt-LT" sz="2000" dirty="0" err="1">
                <a:latin typeface="+mj-lt"/>
                <a:hlinkClick r:id="rId3"/>
              </a:rPr>
              <a:t>Nr</a:t>
            </a:r>
            <a:r>
              <a:rPr lang="en-US" altLang="lt-LT" sz="2000" dirty="0">
                <a:latin typeface="+mj-lt"/>
                <a:hlinkClick r:id="rId3"/>
              </a:rPr>
              <a:t>. 3D-714 </a:t>
            </a:r>
            <a:r>
              <a:rPr lang="en-US" altLang="lt-LT" sz="2000" dirty="0" err="1">
                <a:latin typeface="+mj-lt"/>
                <a:hlinkClick r:id="rId3"/>
              </a:rPr>
              <a:t>ir</a:t>
            </a:r>
            <a:r>
              <a:rPr lang="en-US" altLang="lt-LT" sz="2000" dirty="0">
                <a:latin typeface="+mj-lt"/>
                <a:hlinkClick r:id="rId3"/>
              </a:rPr>
              <a:t> </a:t>
            </a:r>
            <a:r>
              <a:rPr lang="en-US" altLang="lt-LT" sz="2000" dirty="0" err="1">
                <a:latin typeface="+mj-lt"/>
                <a:hlinkClick r:id="rId3"/>
              </a:rPr>
              <a:t>keitimas</a:t>
            </a:r>
            <a:endParaRPr lang="en-US" altLang="lt-LT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117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r>
              <a:rPr lang="lt-LT" sz="3600" dirty="0">
                <a:solidFill>
                  <a:srgbClr val="000000"/>
                </a:solidFill>
              </a:rPr>
              <a:t>Kraštovaizdžio elementų deklaravimo pavyzdys (2)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07A71-8A08-4ECA-A267-6B959F1229C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Turinio vietos rezervavimo ženklas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704"/>
            <a:ext cx="4419600" cy="533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19600" y="3954006"/>
            <a:ext cx="49682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lt-LT" sz="2800" b="1" dirty="0">
                <a:solidFill>
                  <a:srgbClr val="92D050"/>
                </a:solidFill>
                <a:sym typeface="Symbol" panose="05050102010706020507" pitchFamily="18" charset="2"/>
              </a:rPr>
              <a:t></a:t>
            </a:r>
            <a:r>
              <a:rPr lang="lt-LT" b="1" dirty="0">
                <a:solidFill>
                  <a:srgbClr val="92D050"/>
                </a:solidFill>
                <a:sym typeface="Symbol" panose="05050102010706020507" pitchFamily="18" charset="2"/>
              </a:rPr>
              <a:t> </a:t>
            </a:r>
            <a:r>
              <a:rPr lang="lt-LT" sz="2800" dirty="0">
                <a:sym typeface="Symbol" panose="05050102010706020507" pitchFamily="18" charset="2"/>
              </a:rPr>
              <a:t>- </a:t>
            </a:r>
            <a:r>
              <a:rPr lang="lt-LT" dirty="0">
                <a:solidFill>
                  <a:srgbClr val="000000"/>
                </a:solidFill>
                <a:sym typeface="Symbol" panose="05050102010706020507" pitchFamily="18" charset="2"/>
              </a:rPr>
              <a:t>d</a:t>
            </a:r>
            <a:r>
              <a:rPr lang="lt-LT" dirty="0">
                <a:solidFill>
                  <a:srgbClr val="000000"/>
                </a:solidFill>
              </a:rPr>
              <a:t>idesnio pločio elementai nei naudojami užskaitai apskaičiuoti;</a:t>
            </a:r>
            <a:endParaRPr lang="lt-LT" sz="2800" b="1" dirty="0">
              <a:solidFill>
                <a:srgbClr val="92D050"/>
              </a:solidFill>
              <a:sym typeface="Symbol" panose="05050102010706020507" pitchFamily="18" charset="2"/>
            </a:endParaRPr>
          </a:p>
          <a:p>
            <a:r>
              <a:rPr lang="lt-LT" sz="2800" b="1" dirty="0">
                <a:solidFill>
                  <a:srgbClr val="92D050"/>
                </a:solidFill>
                <a:sym typeface="Symbol" panose="05050102010706020507" pitchFamily="18" charset="2"/>
              </a:rPr>
              <a:t> </a:t>
            </a:r>
            <a:r>
              <a:rPr lang="lt-LT" sz="2800" dirty="0">
                <a:sym typeface="Symbol" panose="05050102010706020507" pitchFamily="18" charset="2"/>
              </a:rPr>
              <a:t>-</a:t>
            </a:r>
            <a:r>
              <a:rPr lang="lt-LT" sz="2800" b="1" dirty="0">
                <a:solidFill>
                  <a:srgbClr val="92D050"/>
                </a:solidFill>
                <a:sym typeface="Symbol" panose="05050102010706020507" pitchFamily="18" charset="2"/>
              </a:rPr>
              <a:t> </a:t>
            </a:r>
            <a:r>
              <a:rPr lang="lt-LT" dirty="0"/>
              <a:t>nors medžių lajos ir nesiliečia – toks elementas nuo 2017 m. bus pripažįstamas tinkama EASV (jaunuolynai taip pat pripažįstami tinkama EASV).</a:t>
            </a:r>
          </a:p>
        </p:txBody>
      </p:sp>
      <p:cxnSp>
        <p:nvCxnSpPr>
          <p:cNvPr id="8" name="Tiesioji rodyklės jungtis 7"/>
          <p:cNvCxnSpPr/>
          <p:nvPr/>
        </p:nvCxnSpPr>
        <p:spPr>
          <a:xfrm flipV="1">
            <a:off x="2503713" y="2126760"/>
            <a:ext cx="2977788" cy="62922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iesioji rodyklės jungtis 8"/>
          <p:cNvCxnSpPr/>
          <p:nvPr/>
        </p:nvCxnSpPr>
        <p:spPr>
          <a:xfrm flipV="1">
            <a:off x="2313214" y="3276600"/>
            <a:ext cx="3185704" cy="150020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98918" y="1735281"/>
            <a:ext cx="350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/>
              <a:t>0,4 ha. ploto miškelis</a:t>
            </a:r>
          </a:p>
          <a:p>
            <a:r>
              <a:rPr lang="lt-LT" sz="2400" b="1" dirty="0"/>
              <a:t>(užskaita – už 0,3 ha)</a:t>
            </a:r>
          </a:p>
          <a:p>
            <a:endParaRPr lang="lt-LT" sz="2400" b="1" dirty="0"/>
          </a:p>
          <a:p>
            <a:r>
              <a:rPr lang="lt-LT" sz="2400" b="1" dirty="0"/>
              <a:t>0,8 ha. ploto miškelis (užskaita – už 0,3 ha)</a:t>
            </a:r>
          </a:p>
          <a:p>
            <a:endParaRPr lang="lt-LT" sz="2400" b="1" dirty="0"/>
          </a:p>
          <a:p>
            <a:endParaRPr lang="lt-LT" b="1" dirty="0"/>
          </a:p>
          <a:p>
            <a:endParaRPr lang="lt-LT" b="1" dirty="0"/>
          </a:p>
          <a:p>
            <a:endParaRPr lang="lt-LT" b="1" dirty="0"/>
          </a:p>
          <a:p>
            <a:endParaRPr lang="lt-LT" b="1" dirty="0"/>
          </a:p>
          <a:p>
            <a:endParaRPr lang="lt-LT" b="1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83757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14400" y="435689"/>
            <a:ext cx="8229600" cy="1143000"/>
          </a:xfrm>
        </p:spPr>
        <p:txBody>
          <a:bodyPr/>
          <a:lstStyle/>
          <a:p>
            <a:r>
              <a:rPr lang="lt-LT" sz="3600" dirty="0">
                <a:solidFill>
                  <a:srgbClr val="000000"/>
                </a:solidFill>
              </a:rPr>
              <a:t>Kraštovaizdžio elementų deklaravimo pavyzdys (3)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73" y="1676400"/>
            <a:ext cx="5541502" cy="3066524"/>
          </a:xfrm>
          <a:prstGeom prst="rect">
            <a:avLst/>
          </a:prstGeom>
        </p:spPr>
      </p:pic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07A71-8A08-4ECA-A267-6B959F1229C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cxnSp>
        <p:nvCxnSpPr>
          <p:cNvPr id="6" name="Tiesioji rodyklės jungtis 5"/>
          <p:cNvCxnSpPr/>
          <p:nvPr/>
        </p:nvCxnSpPr>
        <p:spPr>
          <a:xfrm flipV="1">
            <a:off x="2590800" y="2971800"/>
            <a:ext cx="3150286" cy="879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41086" y="2710970"/>
            <a:ext cx="32033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/>
              <a:t>0,2 ha. ploto kūdra</a:t>
            </a:r>
          </a:p>
          <a:p>
            <a:endParaRPr lang="lt-LT" sz="2400" b="1" dirty="0"/>
          </a:p>
          <a:p>
            <a:endParaRPr lang="lt-LT" sz="2400" b="1" dirty="0"/>
          </a:p>
          <a:p>
            <a:endParaRPr lang="lt-LT" b="1" dirty="0"/>
          </a:p>
          <a:p>
            <a:endParaRPr lang="lt-LT" b="1" dirty="0"/>
          </a:p>
          <a:p>
            <a:endParaRPr lang="lt-LT" b="1" dirty="0"/>
          </a:p>
          <a:p>
            <a:endParaRPr lang="lt-LT" b="1" dirty="0"/>
          </a:p>
          <a:p>
            <a:endParaRPr lang="lt-LT" b="1" dirty="0"/>
          </a:p>
          <a:p>
            <a:endParaRPr lang="lt-LT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4508159"/>
            <a:ext cx="7467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lt-LT" sz="2800" dirty="0">
              <a:sym typeface="Symbol" panose="05050102010706020507" pitchFamily="18" charset="2"/>
            </a:endParaRPr>
          </a:p>
          <a:p>
            <a:pPr lvl="0"/>
            <a:r>
              <a:rPr lang="lt-LT" sz="2800" b="1" dirty="0">
                <a:solidFill>
                  <a:srgbClr val="92D050"/>
                </a:solidFill>
                <a:sym typeface="Symbol" panose="05050102010706020507" pitchFamily="18" charset="2"/>
              </a:rPr>
              <a:t> </a:t>
            </a:r>
            <a:r>
              <a:rPr lang="lt-LT" sz="2800" dirty="0">
                <a:sym typeface="Symbol" panose="05050102010706020507" pitchFamily="18" charset="2"/>
              </a:rPr>
              <a:t>-</a:t>
            </a:r>
            <a:r>
              <a:rPr lang="lt-LT" sz="2800" b="1" dirty="0">
                <a:solidFill>
                  <a:srgbClr val="92D050"/>
                </a:solidFill>
                <a:sym typeface="Symbol" panose="05050102010706020507" pitchFamily="18" charset="2"/>
              </a:rPr>
              <a:t> </a:t>
            </a:r>
            <a:r>
              <a:rPr lang="lt-LT" dirty="0">
                <a:sym typeface="Symbol" panose="05050102010706020507" pitchFamily="18" charset="2"/>
              </a:rPr>
              <a:t>d</a:t>
            </a:r>
            <a:r>
              <a:rPr lang="lt-LT" dirty="0"/>
              <a:t>eklaruojamas tvenkinys arba kūdra ribojasi tik su vieno pareiškėjo ariamosios žemės lauku bei kitu paramai netinkamu plotu – keliu.</a:t>
            </a:r>
          </a:p>
        </p:txBody>
      </p:sp>
    </p:spTree>
    <p:extLst>
      <p:ext uri="{BB962C8B-B14F-4D97-AF65-F5344CB8AC3E}">
        <p14:creationId xmlns:p14="http://schemas.microsoft.com/office/powerpoint/2010/main" val="911475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14400" y="340248"/>
            <a:ext cx="8229600" cy="1143000"/>
          </a:xfrm>
        </p:spPr>
        <p:txBody>
          <a:bodyPr/>
          <a:lstStyle/>
          <a:p>
            <a:r>
              <a:rPr lang="lt-LT" sz="3600" dirty="0">
                <a:solidFill>
                  <a:srgbClr val="000000"/>
                </a:solidFill>
              </a:rPr>
              <a:t>Kraštovaizdžio elementų deklaravimo pavyzdys (4)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79485"/>
            <a:ext cx="6172200" cy="4208802"/>
          </a:xfrm>
          <a:prstGeom prst="rect">
            <a:avLst/>
          </a:prstGeom>
        </p:spPr>
      </p:pic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07A71-8A08-4ECA-A267-6B959F1229C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2200" y="2514600"/>
            <a:ext cx="3124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lt-LT" sz="2800" b="1" dirty="0">
                <a:solidFill>
                  <a:srgbClr val="92D050"/>
                </a:solidFill>
                <a:sym typeface="Symbol" panose="05050102010706020507" pitchFamily="18" charset="2"/>
              </a:rPr>
              <a:t> </a:t>
            </a:r>
            <a:r>
              <a:rPr lang="lt-LT" sz="2800" dirty="0">
                <a:sym typeface="Symbol" panose="05050102010706020507" pitchFamily="18" charset="2"/>
              </a:rPr>
              <a:t>-</a:t>
            </a:r>
            <a:r>
              <a:rPr lang="lt-LT" sz="2800" b="1" dirty="0">
                <a:solidFill>
                  <a:srgbClr val="92D050"/>
                </a:solidFill>
                <a:sym typeface="Symbol" panose="05050102010706020507" pitchFamily="18" charset="2"/>
              </a:rPr>
              <a:t> </a:t>
            </a:r>
            <a:r>
              <a:rPr lang="lt-LT" dirty="0">
                <a:sym typeface="Symbol" panose="05050102010706020507" pitchFamily="18" charset="2"/>
              </a:rPr>
              <a:t>visi pavyzdyje esantys besiribojantys elementai yra potencialiai tinkami, išskyrus palaukę, kur ji ribojasi su kitais nei griovys elementais.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2372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71487" y="152400"/>
            <a:ext cx="8229600" cy="1143000"/>
          </a:xfrm>
        </p:spPr>
        <p:txBody>
          <a:bodyPr/>
          <a:lstStyle/>
          <a:p>
            <a:r>
              <a:rPr lang="en-US" dirty="0" err="1"/>
              <a:t>Susietoji</a:t>
            </a:r>
            <a:r>
              <a:rPr lang="en-US" dirty="0"/>
              <a:t> </a:t>
            </a:r>
            <a:r>
              <a:rPr lang="en-US" dirty="0" err="1"/>
              <a:t>parama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525963"/>
          </a:xfrm>
        </p:spPr>
        <p:txBody>
          <a:bodyPr/>
          <a:lstStyle/>
          <a:p>
            <a:r>
              <a:rPr lang="lt-LT" sz="3000" dirty="0"/>
              <a:t>Plotai, apsėti sertifikuota javų sėkla (min 0,5 ha) – </a:t>
            </a:r>
            <a:r>
              <a:rPr lang="lt-LT" sz="3000" dirty="0">
                <a:solidFill>
                  <a:srgbClr val="FF0000"/>
                </a:solidFill>
              </a:rPr>
              <a:t>ne SĖKLAI</a:t>
            </a:r>
            <a:r>
              <a:rPr lang="lt-LT" sz="3000" dirty="0"/>
              <a:t>:</a:t>
            </a:r>
          </a:p>
          <a:p>
            <a:pPr lvl="1"/>
            <a:r>
              <a:rPr lang="lt-LT" sz="2600" dirty="0"/>
              <a:t>Sąskaita faktūra;</a:t>
            </a:r>
          </a:p>
          <a:p>
            <a:pPr lvl="1"/>
            <a:r>
              <a:rPr lang="lt-LT" sz="2600" dirty="0"/>
              <a:t>Sertifikatas;</a:t>
            </a:r>
          </a:p>
          <a:p>
            <a:pPr lvl="1"/>
            <a:r>
              <a:rPr lang="lt-LT" sz="2600" dirty="0"/>
              <a:t>Etiketės (jei pareiškėjas pats sertifikuoja sėklą).</a:t>
            </a:r>
          </a:p>
          <a:p>
            <a:r>
              <a:rPr lang="lt-LT" sz="3000" dirty="0"/>
              <a:t>Bulvės sėklai (min 0,5 ha):</a:t>
            </a:r>
          </a:p>
          <a:p>
            <a:pPr lvl="1"/>
            <a:r>
              <a:rPr lang="lt-LT" sz="2600" dirty="0"/>
              <a:t>Iki kitų metų birželio 1 d. – aprobuoti plotus ir sertifikuoti išaugintą sėklą.</a:t>
            </a:r>
          </a:p>
          <a:p>
            <a:r>
              <a:rPr lang="lt-LT" sz="3000" dirty="0"/>
              <a:t>Cukriniai runkeliai (min 0,5 ha):</a:t>
            </a:r>
          </a:p>
          <a:p>
            <a:pPr lvl="1"/>
            <a:r>
              <a:rPr lang="lt-LT" sz="2600" dirty="0"/>
              <a:t>Pirkimo-pardavimo sutartis su cukraus gamintoju.</a:t>
            </a:r>
          </a:p>
          <a:p>
            <a:pPr lvl="1"/>
            <a:endParaRPr lang="lt-LT" sz="260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07A71-8A08-4ECA-A267-6B959F1229C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42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21786" y="381000"/>
            <a:ext cx="8229600" cy="1143000"/>
          </a:xfrm>
        </p:spPr>
        <p:txBody>
          <a:bodyPr/>
          <a:lstStyle/>
          <a:p>
            <a:r>
              <a:rPr lang="en-US" dirty="0" err="1"/>
              <a:t>Parama</a:t>
            </a:r>
            <a:r>
              <a:rPr lang="en-US" dirty="0"/>
              <a:t> u</a:t>
            </a:r>
            <a:r>
              <a:rPr lang="lt-LT" dirty="0"/>
              <a:t>ž sertifikuota sėkla apsėtus plotus </a:t>
            </a: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397517"/>
              </p:ext>
            </p:extLst>
          </p:nvPr>
        </p:nvGraphicFramePr>
        <p:xfrm>
          <a:off x="76200" y="1873870"/>
          <a:ext cx="8839198" cy="4926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869">
                  <a:extLst>
                    <a:ext uri="{9D8B030D-6E8A-4147-A177-3AD203B41FA5}">
                      <a16:colId xmlns:a16="http://schemas.microsoft.com/office/drawing/2014/main" xmlns="" val="2035888490"/>
                    </a:ext>
                  </a:extLst>
                </a:gridCol>
                <a:gridCol w="1245248">
                  <a:extLst>
                    <a:ext uri="{9D8B030D-6E8A-4147-A177-3AD203B41FA5}">
                      <a16:colId xmlns:a16="http://schemas.microsoft.com/office/drawing/2014/main" xmlns="" val="4083700116"/>
                    </a:ext>
                  </a:extLst>
                </a:gridCol>
                <a:gridCol w="426281">
                  <a:extLst>
                    <a:ext uri="{9D8B030D-6E8A-4147-A177-3AD203B41FA5}">
                      <a16:colId xmlns:a16="http://schemas.microsoft.com/office/drawing/2014/main" xmlns="" val="2685111284"/>
                    </a:ext>
                  </a:extLst>
                </a:gridCol>
                <a:gridCol w="532852">
                  <a:extLst>
                    <a:ext uri="{9D8B030D-6E8A-4147-A177-3AD203B41FA5}">
                      <a16:colId xmlns:a16="http://schemas.microsoft.com/office/drawing/2014/main" xmlns="" val="1839104357"/>
                    </a:ext>
                  </a:extLst>
                </a:gridCol>
                <a:gridCol w="444815">
                  <a:extLst>
                    <a:ext uri="{9D8B030D-6E8A-4147-A177-3AD203B41FA5}">
                      <a16:colId xmlns:a16="http://schemas.microsoft.com/office/drawing/2014/main" xmlns="" val="2856015345"/>
                    </a:ext>
                  </a:extLst>
                </a:gridCol>
                <a:gridCol w="533429">
                  <a:extLst>
                    <a:ext uri="{9D8B030D-6E8A-4147-A177-3AD203B41FA5}">
                      <a16:colId xmlns:a16="http://schemas.microsoft.com/office/drawing/2014/main" xmlns="" val="3206625720"/>
                    </a:ext>
                  </a:extLst>
                </a:gridCol>
                <a:gridCol w="621467">
                  <a:extLst>
                    <a:ext uri="{9D8B030D-6E8A-4147-A177-3AD203B41FA5}">
                      <a16:colId xmlns:a16="http://schemas.microsoft.com/office/drawing/2014/main" xmlns="" val="4222797068"/>
                    </a:ext>
                  </a:extLst>
                </a:gridCol>
                <a:gridCol w="532852">
                  <a:extLst>
                    <a:ext uri="{9D8B030D-6E8A-4147-A177-3AD203B41FA5}">
                      <a16:colId xmlns:a16="http://schemas.microsoft.com/office/drawing/2014/main" xmlns="" val="2517876861"/>
                    </a:ext>
                  </a:extLst>
                </a:gridCol>
                <a:gridCol w="444236">
                  <a:extLst>
                    <a:ext uri="{9D8B030D-6E8A-4147-A177-3AD203B41FA5}">
                      <a16:colId xmlns:a16="http://schemas.microsoft.com/office/drawing/2014/main" xmlns="" val="4222179220"/>
                    </a:ext>
                  </a:extLst>
                </a:gridCol>
                <a:gridCol w="621467">
                  <a:extLst>
                    <a:ext uri="{9D8B030D-6E8A-4147-A177-3AD203B41FA5}">
                      <a16:colId xmlns:a16="http://schemas.microsoft.com/office/drawing/2014/main" xmlns="" val="1542963647"/>
                    </a:ext>
                  </a:extLst>
                </a:gridCol>
                <a:gridCol w="621467">
                  <a:extLst>
                    <a:ext uri="{9D8B030D-6E8A-4147-A177-3AD203B41FA5}">
                      <a16:colId xmlns:a16="http://schemas.microsoft.com/office/drawing/2014/main" xmlns="" val="551885636"/>
                    </a:ext>
                  </a:extLst>
                </a:gridCol>
                <a:gridCol w="621467">
                  <a:extLst>
                    <a:ext uri="{9D8B030D-6E8A-4147-A177-3AD203B41FA5}">
                      <a16:colId xmlns:a16="http://schemas.microsoft.com/office/drawing/2014/main" xmlns="" val="1209740269"/>
                    </a:ext>
                  </a:extLst>
                </a:gridCol>
                <a:gridCol w="621467">
                  <a:extLst>
                    <a:ext uri="{9D8B030D-6E8A-4147-A177-3AD203B41FA5}">
                      <a16:colId xmlns:a16="http://schemas.microsoft.com/office/drawing/2014/main" xmlns="" val="2421942402"/>
                    </a:ext>
                  </a:extLst>
                </a:gridCol>
                <a:gridCol w="533429">
                  <a:extLst>
                    <a:ext uri="{9D8B030D-6E8A-4147-A177-3AD203B41FA5}">
                      <a16:colId xmlns:a16="http://schemas.microsoft.com/office/drawing/2014/main" xmlns="" val="2512341050"/>
                    </a:ext>
                  </a:extLst>
                </a:gridCol>
                <a:gridCol w="532852">
                  <a:extLst>
                    <a:ext uri="{9D8B030D-6E8A-4147-A177-3AD203B41FA5}">
                      <a16:colId xmlns:a16="http://schemas.microsoft.com/office/drawing/2014/main" xmlns="" val="441534673"/>
                    </a:ext>
                  </a:extLst>
                </a:gridCol>
              </a:tblGrid>
              <a:tr h="2114734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Eil. Nr.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Kontrolinio žemės sklypo Nr.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Lauko Nr.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Naudmenos kodas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Veislė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Lauko plotas, ha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Pasėtos sėklos kiekis lauke, kg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Pasėtos sėklos kiekis lauke,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kg į ha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PVM / Sąskaita faktūros Nr.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PVM / Sąskaitoje faktūroje 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nurodytas siuntos numeris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PVM / Sąskaitoje faktūroje 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nurodytas įsigytos sėklos kiekis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PVM / Sąskaitos faktūros 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data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Sertifikuotos sėklos etiketėse nurodytas  siuntos Nr.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Sertifikato ar atitinkamo dokumento Nr.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Sertifikato ar atitinkamo dokumento data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extLst>
                  <a:ext uri="{0D108BD9-81ED-4DB2-BD59-A6C34878D82A}">
                    <a16:rowId xmlns:a16="http://schemas.microsoft.com/office/drawing/2014/main" xmlns="" val="850125324"/>
                  </a:ext>
                </a:extLst>
              </a:tr>
              <a:tr h="373711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8=7/6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extLst>
                  <a:ext uri="{0D108BD9-81ED-4DB2-BD59-A6C34878D82A}">
                    <a16:rowId xmlns:a16="http://schemas.microsoft.com/office/drawing/2014/main" xmlns="" val="296271815"/>
                  </a:ext>
                </a:extLst>
              </a:tr>
              <a:tr h="391414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|    |    |    |    |    | – |    |    |    |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extLst>
                  <a:ext uri="{0D108BD9-81ED-4DB2-BD59-A6C34878D82A}">
                    <a16:rowId xmlns:a16="http://schemas.microsoft.com/office/drawing/2014/main" xmlns="" val="2392284075"/>
                  </a:ext>
                </a:extLst>
              </a:tr>
              <a:tr h="391414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|    |    |    |    |    | – |    |    |    |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extLst>
                  <a:ext uri="{0D108BD9-81ED-4DB2-BD59-A6C34878D82A}">
                    <a16:rowId xmlns:a16="http://schemas.microsoft.com/office/drawing/2014/main" xmlns="" val="3252589737"/>
                  </a:ext>
                </a:extLst>
              </a:tr>
              <a:tr h="391414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|    |    |    |    |    | – |    |    |    |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extLst>
                  <a:ext uri="{0D108BD9-81ED-4DB2-BD59-A6C34878D82A}">
                    <a16:rowId xmlns:a16="http://schemas.microsoft.com/office/drawing/2014/main" xmlns="" val="383790772"/>
                  </a:ext>
                </a:extLst>
              </a:tr>
              <a:tr h="195707">
                <a:tc gridSpan="5"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Iš viso pagal naudmeną: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 anchor="ctr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extLst>
                  <a:ext uri="{0D108BD9-81ED-4DB2-BD59-A6C34878D82A}">
                    <a16:rowId xmlns:a16="http://schemas.microsoft.com/office/drawing/2014/main" xmlns="" val="1344340810"/>
                  </a:ext>
                </a:extLst>
              </a:tr>
              <a:tr h="391414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|    |    |    |    |    | – |    |    |    |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extLst>
                  <a:ext uri="{0D108BD9-81ED-4DB2-BD59-A6C34878D82A}">
                    <a16:rowId xmlns:a16="http://schemas.microsoft.com/office/drawing/2014/main" xmlns="" val="539519087"/>
                  </a:ext>
                </a:extLst>
              </a:tr>
              <a:tr h="546328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|    |    |    |    |    | – |    |    |    |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extLst>
                  <a:ext uri="{0D108BD9-81ED-4DB2-BD59-A6C34878D82A}">
                    <a16:rowId xmlns:a16="http://schemas.microsoft.com/office/drawing/2014/main" xmlns="" val="993795403"/>
                  </a:ext>
                </a:extLst>
              </a:tr>
              <a:tr h="130429">
                <a:tc gridSpan="5"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dirty="0">
                          <a:solidFill>
                            <a:schemeClr val="tx1"/>
                          </a:solidFill>
                          <a:effectLst/>
                        </a:rPr>
                        <a:t>Iš viso pagal naudmeną:</a:t>
                      </a:r>
                      <a:endParaRPr lang="lt-LT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 anchor="ctr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53" marR="59253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" marR="5486" marT="0" marB="0"/>
                </a:tc>
                <a:extLst>
                  <a:ext uri="{0D108BD9-81ED-4DB2-BD59-A6C34878D82A}">
                    <a16:rowId xmlns:a16="http://schemas.microsoft.com/office/drawing/2014/main" xmlns="" val="806345873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3333" y="1545046"/>
            <a:ext cx="87206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t-L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kumimoji="0" lang="en-US" altLang="lt-LT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Priedo</a:t>
            </a:r>
            <a:r>
              <a:rPr kumimoji="0" lang="en-US" altLang="lt-L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- </a:t>
            </a:r>
            <a:r>
              <a:rPr kumimoji="0" lang="lt-LT" altLang="lt-L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 lentelė. Informacija apie susietąją paramą už sertifikuota sėkla apsėtus javų plotus.</a:t>
            </a:r>
            <a:endParaRPr kumimoji="0" lang="lt-LT" altLang="lt-L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26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09600" y="489857"/>
            <a:ext cx="8229600" cy="1143000"/>
          </a:xfrm>
        </p:spPr>
        <p:txBody>
          <a:bodyPr/>
          <a:lstStyle/>
          <a:p>
            <a:r>
              <a:rPr lang="lt-LT" dirty="0"/>
              <a:t>Deklaravimas, duomenų apdorojimo tvarka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52400" y="1828800"/>
            <a:ext cx="8686800" cy="3807052"/>
          </a:xfrm>
        </p:spPr>
        <p:txBody>
          <a:bodyPr/>
          <a:lstStyle/>
          <a:p>
            <a:r>
              <a:rPr lang="lt-LT" sz="2200" dirty="0"/>
              <a:t>Naikinamas paraiškos registracijos lapas – vietoj jo – pildomas paraiškų priėmimo registras;</a:t>
            </a:r>
          </a:p>
          <a:p>
            <a:r>
              <a:rPr lang="lt-LT" sz="2200" dirty="0"/>
              <a:t>Pareiškėjo sutikimas, kad VMI gali tikrinti jo duomenis (dėl aktyvaus ūkininko kriterijų įgyvendinimo);</a:t>
            </a:r>
          </a:p>
          <a:p>
            <a:r>
              <a:rPr lang="lt-LT" sz="2200" dirty="0"/>
              <a:t>Lentelės dėl informacijos apie sertifikuotą javų sėklą, cukrinius runkelius;</a:t>
            </a:r>
          </a:p>
          <a:p>
            <a:r>
              <a:rPr lang="lt-LT" sz="2200" dirty="0"/>
              <a:t>Siekis gauti jaunojo ūkininko išmoką, žalinimo vertinimas – TAIP/NE;</a:t>
            </a:r>
          </a:p>
          <a:p>
            <a:r>
              <a:rPr lang="lt-LT" sz="2200" dirty="0"/>
              <a:t>Griežtesnė žemės valdymo teisės kontrolė – pareiškėjas nurodo, kokiais pagrindais valdo žemę: nuosavybės, nuomos ar panaudos (nebelieka „kitais pagrindais“);</a:t>
            </a:r>
          </a:p>
          <a:p>
            <a:r>
              <a:rPr lang="lt-LT" sz="2200" dirty="0"/>
              <a:t>Žemės dirbimo fakto akcentavimas.</a:t>
            </a:r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07A71-8A08-4ECA-A267-6B959F1229C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60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85335" y="103077"/>
            <a:ext cx="8229600" cy="1143000"/>
          </a:xfrm>
        </p:spPr>
        <p:txBody>
          <a:bodyPr/>
          <a:lstStyle/>
          <a:p>
            <a:r>
              <a:rPr lang="lt-LT" dirty="0"/>
              <a:t>Įbraižymas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56735" y="1143000"/>
            <a:ext cx="8686800" cy="4525963"/>
          </a:xfrm>
        </p:spPr>
        <p:txBody>
          <a:bodyPr/>
          <a:lstStyle/>
          <a:p>
            <a:r>
              <a:rPr lang="lt-LT" dirty="0"/>
              <a:t>Netinkamų paramai plotų pavertimas tinkamais (dėl kitų metų </a:t>
            </a:r>
            <a:r>
              <a:rPr lang="lt-LT" dirty="0" err="1"/>
              <a:t>dekl</a:t>
            </a:r>
            <a:r>
              <a:rPr lang="lt-LT" dirty="0"/>
              <a:t>.) – aprašymas nuo deklaravimo pr. iki gruodžio 1 d. – su foto nuotrauka; </a:t>
            </a:r>
          </a:p>
          <a:p>
            <a:r>
              <a:rPr lang="lt-LT" dirty="0"/>
              <a:t>Potencialių daugiamečių pievų sluoksnis;</a:t>
            </a:r>
          </a:p>
          <a:p>
            <a:r>
              <a:rPr lang="lt-LT" dirty="0">
                <a:solidFill>
                  <a:schemeClr val="tx1">
                    <a:lumMod val="95000"/>
                    <a:lumOff val="5000"/>
                  </a:schemeClr>
                </a:solidFill>
              </a:rPr>
              <a:t>Išskiriami plotai, už kuriuos reikia pateikti valdymo dokumentus (nedeklaruoti plotai) (deklaravimo eigoje);</a:t>
            </a:r>
          </a:p>
          <a:p>
            <a:r>
              <a:rPr lang="lt-LT" dirty="0"/>
              <a:t>Persidengiant iki 0,3 ha – tiesiog nemokama parama už tą plotą.</a:t>
            </a: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07A71-8A08-4ECA-A267-6B959F1229C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00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14400" y="247650"/>
            <a:ext cx="8229600" cy="1143000"/>
          </a:xfrm>
        </p:spPr>
        <p:txBody>
          <a:bodyPr/>
          <a:lstStyle/>
          <a:p>
            <a:r>
              <a:rPr lang="lt-LT" sz="4000" dirty="0"/>
              <a:t>Reikalavimų laikymosi rezultatas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07A71-8A08-4ECA-A267-6B959F1229C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695274" cy="49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0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8229600" cy="1143000"/>
          </a:xfrm>
        </p:spPr>
        <p:txBody>
          <a:bodyPr/>
          <a:lstStyle/>
          <a:p>
            <a:r>
              <a:rPr lang="lt-LT" altLang="lt-LT" sz="4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Vidutiniai numatomi išmokų dydžiai </a:t>
            </a:r>
            <a:br>
              <a:rPr lang="lt-LT" altLang="lt-LT" sz="4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lt-LT" altLang="lt-LT" sz="4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201</a:t>
            </a:r>
            <a:r>
              <a:rPr lang="en-US" altLang="lt-LT" sz="4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lt-LT" altLang="lt-LT" sz="36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-2020</a:t>
            </a:r>
            <a:r>
              <a:rPr lang="lt-LT" altLang="lt-LT" sz="4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m.</a:t>
            </a:r>
            <a:r>
              <a:rPr lang="en-US" altLang="lt-LT" sz="4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endParaRPr lang="lt-LT" sz="4000" dirty="0"/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79494"/>
              </p:ext>
            </p:extLst>
          </p:nvPr>
        </p:nvGraphicFramePr>
        <p:xfrm>
          <a:off x="457200" y="1631092"/>
          <a:ext cx="8229600" cy="4038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xmlns="" val="345000766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419741971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70604888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31743803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55576543"/>
                    </a:ext>
                  </a:extLst>
                </a:gridCol>
              </a:tblGrid>
              <a:tr h="4808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24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Išmoka, </a:t>
                      </a:r>
                      <a:r>
                        <a:rPr lang="lt-LT" sz="2400" b="1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Eur</a:t>
                      </a:r>
                      <a:r>
                        <a:rPr lang="lt-LT" sz="24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/ha / metai*</a:t>
                      </a:r>
                      <a:endParaRPr lang="lt-LT" sz="24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2017</a:t>
                      </a:r>
                      <a:endParaRPr lang="lt-LT" sz="18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2018</a:t>
                      </a:r>
                      <a:endParaRPr lang="lt-LT" sz="18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2019</a:t>
                      </a:r>
                      <a:endParaRPr lang="lt-LT" sz="18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2020</a:t>
                      </a:r>
                      <a:endParaRPr lang="lt-LT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4723" marR="44723" marT="0" marB="0" anchor="ctr"/>
                </a:tc>
                <a:extLst>
                  <a:ext uri="{0D108BD9-81ED-4DB2-BD59-A6C34878D82A}">
                    <a16:rowId xmlns:a16="http://schemas.microsoft.com/office/drawing/2014/main" xmlns="" val="105131731"/>
                  </a:ext>
                </a:extLst>
              </a:tr>
              <a:tr h="326305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VIPS išmoka, Eur už 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60207534"/>
                  </a:ext>
                </a:extLst>
              </a:tr>
              <a:tr h="32630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Žalinimo išmoka, Eur už 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09895816"/>
                  </a:ext>
                </a:extLst>
              </a:tr>
              <a:tr h="317554">
                <a:tc>
                  <a:txBody>
                    <a:bodyPr/>
                    <a:lstStyle/>
                    <a:p>
                      <a:pPr algn="l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Išmoka už pirmuosius hektarus, Eur už 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86919014"/>
                  </a:ext>
                </a:extLst>
              </a:tr>
              <a:tr h="315355">
                <a:tc>
                  <a:txBody>
                    <a:bodyPr/>
                    <a:lstStyle/>
                    <a:p>
                      <a:pPr algn="l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Jaunojo ūkininko išmoka, </a:t>
                      </a:r>
                      <a:r>
                        <a:rPr lang="lt-LT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Eur</a:t>
                      </a:r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už 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8613912"/>
                  </a:ext>
                </a:extLst>
              </a:tr>
              <a:tr h="37617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VIPS išmoka + Žalinimas, Eur už 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17465193"/>
                  </a:ext>
                </a:extLst>
              </a:tr>
              <a:tr h="701236">
                <a:tc>
                  <a:txBody>
                    <a:bodyPr/>
                    <a:lstStyle/>
                    <a:p>
                      <a:pPr algn="l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VIPS + Žalinimas + Išmoka už pirmuosius hektarus, Eur už 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47034234"/>
                  </a:ext>
                </a:extLst>
              </a:tr>
              <a:tr h="1126440">
                <a:tc>
                  <a:txBody>
                    <a:bodyPr/>
                    <a:lstStyle/>
                    <a:p>
                      <a:pPr algn="l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VIPS + Žalinimas + Išmoka už pirmuosius hektarus + Jaunojo ūkininko išmoka, </a:t>
                      </a:r>
                      <a:r>
                        <a:rPr lang="lt-LT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Eur</a:t>
                      </a:r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už 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6255823"/>
                  </a:ext>
                </a:extLst>
              </a:tr>
            </a:tbl>
          </a:graphicData>
        </a:graphic>
      </p:graphicFrame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07A71-8A08-4ECA-A267-6B959F1229C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800" y="5630866"/>
            <a:ext cx="87242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t-LT" altLang="lt-LT" sz="1600" dirty="0">
                <a:latin typeface="+mj-lt"/>
              </a:rPr>
              <a:t>*Tai preliminarūs išmokų dydžiai, kurie gali keistis esant deklaruojamos žemės ploto ir/arba ūkių struktūros pokyčiams</a:t>
            </a:r>
            <a:r>
              <a:rPr lang="en-US" altLang="lt-LT" sz="1600" dirty="0">
                <a:latin typeface="+mj-lt"/>
              </a:rPr>
              <a:t>.</a:t>
            </a:r>
            <a:endParaRPr lang="lt-LT" altLang="lt-LT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0520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8229600" cy="1143000"/>
          </a:xfrm>
        </p:spPr>
        <p:txBody>
          <a:bodyPr/>
          <a:lstStyle/>
          <a:p>
            <a:r>
              <a:rPr lang="lt-LT" altLang="lt-LT" sz="36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Teoriniai Susietosios paramos už 2017 m. išmokų dydžiai pagal 2016 m. faktą</a:t>
            </a:r>
            <a:endParaRPr lang="lt-LT" sz="3600" dirty="0"/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940554"/>
              </p:ext>
            </p:extLst>
          </p:nvPr>
        </p:nvGraphicFramePr>
        <p:xfrm>
          <a:off x="228599" y="1447800"/>
          <a:ext cx="8664387" cy="5106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3509">
                  <a:extLst>
                    <a:ext uri="{9D8B030D-6E8A-4147-A177-3AD203B41FA5}">
                      <a16:colId xmlns:a16="http://schemas.microsoft.com/office/drawing/2014/main" xmlns="" val="1804642971"/>
                    </a:ext>
                  </a:extLst>
                </a:gridCol>
                <a:gridCol w="2110092">
                  <a:extLst>
                    <a:ext uri="{9D8B030D-6E8A-4147-A177-3AD203B41FA5}">
                      <a16:colId xmlns:a16="http://schemas.microsoft.com/office/drawing/2014/main" xmlns="" val="806193162"/>
                    </a:ext>
                  </a:extLst>
                </a:gridCol>
                <a:gridCol w="2720786">
                  <a:extLst>
                    <a:ext uri="{9D8B030D-6E8A-4147-A177-3AD203B41FA5}">
                      <a16:colId xmlns:a16="http://schemas.microsoft.com/office/drawing/2014/main" xmlns="" val="123353717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lt-LT" dirty="0">
                          <a:solidFill>
                            <a:schemeClr val="tx1"/>
                          </a:solidFill>
                          <a:latin typeface="+mj-lt"/>
                        </a:rPr>
                        <a:t>Išmoka skiriama: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>
                          <a:solidFill>
                            <a:schemeClr val="tx1"/>
                          </a:solidFill>
                          <a:latin typeface="+mj-lt"/>
                        </a:rPr>
                        <a:t>Vokas, tūkst.</a:t>
                      </a:r>
                      <a:r>
                        <a:rPr lang="lt-LT" baseline="0" dirty="0">
                          <a:solidFill>
                            <a:schemeClr val="tx1"/>
                          </a:solidFill>
                          <a:latin typeface="+mj-lt"/>
                        </a:rPr>
                        <a:t> Eurų</a:t>
                      </a:r>
                      <a:endParaRPr lang="lt-LT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>
                          <a:solidFill>
                            <a:schemeClr val="tx1"/>
                          </a:solidFill>
                          <a:latin typeface="+mj-lt"/>
                        </a:rPr>
                        <a:t>Išmokos</a:t>
                      </a:r>
                      <a:r>
                        <a:rPr lang="lt-LT" baseline="0" dirty="0">
                          <a:solidFill>
                            <a:schemeClr val="tx1"/>
                          </a:solidFill>
                          <a:latin typeface="+mj-lt"/>
                        </a:rPr>
                        <a:t> dydis, Eurų/ha</a:t>
                      </a:r>
                      <a:endParaRPr lang="lt-LT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7336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Baltyminiams augalams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11.842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9910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Lauko daržovėms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1.214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1284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Uždaro grunto daržovėms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1.150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37.770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56704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Vaisiams ir uogoms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2.672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78852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Melžiamoms karvėms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26.716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68472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Pieninių veislių buliams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4.858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63480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Mėsiniams galvijams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14.573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35003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Mėsinėms avims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2.186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29695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Pieninėms ožkoms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05710955"/>
                  </a:ext>
                </a:extLst>
              </a:tr>
              <a:tr h="392094">
                <a:tc>
                  <a:txBody>
                    <a:bodyPr/>
                    <a:lstStyle/>
                    <a:p>
                      <a:pPr algn="just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Plotams, apsėtiems sertifikuota javų sėkla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3.063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0111628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Cukriniams runkeliams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1.484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72516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Bulvėms sėklai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13222172"/>
                  </a:ext>
                </a:extLst>
              </a:tr>
            </a:tbl>
          </a:graphicData>
        </a:graphic>
      </p:graphicFrame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07A71-8A08-4ECA-A267-6B959F1229C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10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143000" y="436098"/>
            <a:ext cx="7543800" cy="1143000"/>
          </a:xfrm>
        </p:spPr>
        <p:txBody>
          <a:bodyPr/>
          <a:lstStyle/>
          <a:p>
            <a:r>
              <a:rPr lang="lt-LT" altLang="lt-LT" sz="4000" dirty="0">
                <a:cs typeface="Times New Roman" panose="02020603050405020304" pitchFamily="18" charset="0"/>
              </a:rPr>
              <a:t>Aktyvus žemės ūkio veiklos subjektas (1)</a:t>
            </a:r>
            <a:endParaRPr lang="lt-LT" sz="40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lt-LT" sz="2400" b="1" dirty="0">
                <a:latin typeface="+mj-lt"/>
              </a:rPr>
              <a:t>Bendras reikalavimas:</a:t>
            </a:r>
          </a:p>
          <a:p>
            <a:pPr algn="just"/>
            <a:r>
              <a:rPr lang="lt-LT" sz="2400" dirty="0">
                <a:latin typeface="+mj-lt"/>
              </a:rPr>
              <a:t>Tiesiogines išmokas gali gauti tik aktyvus žemės ūkio veiklos subjektas, kuris nevykdo tiesioginėmis išmokomis neremiamų veiklų;</a:t>
            </a:r>
          </a:p>
          <a:p>
            <a:pPr algn="just"/>
            <a:r>
              <a:rPr lang="lt-LT" sz="2400" b="1" dirty="0">
                <a:latin typeface="+mj-lt"/>
              </a:rPr>
              <a:t>Aktyvus žemės ūkio veiklos subjektas</a:t>
            </a:r>
            <a:r>
              <a:rPr lang="lt-LT" sz="2400" dirty="0">
                <a:latin typeface="+mj-lt"/>
              </a:rPr>
              <a:t>, tinkamas tiesioginėms išmokoms gauti:</a:t>
            </a:r>
          </a:p>
          <a:p>
            <a:pPr lvl="1" algn="just"/>
            <a:r>
              <a:rPr lang="lt-LT" sz="2000" dirty="0">
                <a:latin typeface="+mj-lt"/>
              </a:rPr>
              <a:t>Pareiškėjas + </a:t>
            </a:r>
            <a:r>
              <a:rPr lang="lt-LT" sz="2000" b="1" dirty="0">
                <a:latin typeface="+mj-lt"/>
              </a:rPr>
              <a:t>su juo susijęs subjektas (-ai).</a:t>
            </a:r>
            <a:endParaRPr lang="lt-LT" sz="2000" dirty="0">
              <a:latin typeface="+mj-lt"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C9E34-BF60-4DBC-90C5-690EFCF84F92}" type="slidenum">
              <a:rPr lang="en-US" altLang="lt-LT" smtClean="0"/>
              <a:pPr>
                <a:defRPr/>
              </a:pPr>
              <a:t>3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203919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524000"/>
            <a:ext cx="7890217" cy="482165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/>
          <p:cNvSpPr txBox="1"/>
          <p:nvPr/>
        </p:nvSpPr>
        <p:spPr>
          <a:xfrm>
            <a:off x="1219200" y="381000"/>
            <a:ext cx="7772400" cy="10368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spAutoFit/>
          </a:bodyPr>
          <a:lstStyle/>
          <a:p>
            <a:pPr algn="ctr" defTabSz="514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3200" dirty="0">
                <a:solidFill>
                  <a:srgbClr val="000000"/>
                </a:solidFill>
                <a:latin typeface="+mj-lt"/>
              </a:rPr>
              <a:t>ES tiesioginių išmokų sumos 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2013-2020 m.</a:t>
            </a:r>
            <a:r>
              <a:rPr lang="lt-LT" sz="3200" dirty="0">
                <a:solidFill>
                  <a:srgbClr val="000000"/>
                </a:solidFill>
                <a:latin typeface="+mj-lt"/>
              </a:rPr>
              <a:t>, tūkst. eurų</a:t>
            </a:r>
          </a:p>
        </p:txBody>
      </p:sp>
    </p:spTree>
    <p:extLst>
      <p:ext uri="{BB962C8B-B14F-4D97-AF65-F5344CB8AC3E}">
        <p14:creationId xmlns:p14="http://schemas.microsoft.com/office/powerpoint/2010/main" val="3109631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ntraštė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8229600" cy="1143000"/>
          </a:xfrm>
        </p:spPr>
        <p:txBody>
          <a:bodyPr/>
          <a:lstStyle/>
          <a:p>
            <a:r>
              <a:rPr lang="lt-LT" altLang="lt-LT" sz="3200" dirty="0"/>
              <a:t>Vidutiniai tiesioginių išmokų dydžiai </a:t>
            </a:r>
            <a:br>
              <a:rPr lang="lt-LT" altLang="lt-LT" sz="3200" dirty="0"/>
            </a:br>
            <a:r>
              <a:rPr lang="lt-LT" altLang="lt-LT" sz="3200" dirty="0"/>
              <a:t>ES valstybėse narėse</a:t>
            </a:r>
          </a:p>
        </p:txBody>
      </p:sp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658421"/>
              </p:ext>
            </p:extLst>
          </p:nvPr>
        </p:nvGraphicFramePr>
        <p:xfrm>
          <a:off x="304800" y="1524000"/>
          <a:ext cx="8534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as 4"/>
          <p:cNvSpPr/>
          <p:nvPr/>
        </p:nvSpPr>
        <p:spPr>
          <a:xfrm>
            <a:off x="4572000" y="2819400"/>
            <a:ext cx="6858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lt-LT"/>
          </a:p>
        </p:txBody>
      </p:sp>
      <p:sp>
        <p:nvSpPr>
          <p:cNvPr id="6" name="Ovalas 5"/>
          <p:cNvSpPr/>
          <p:nvPr/>
        </p:nvSpPr>
        <p:spPr>
          <a:xfrm>
            <a:off x="2438400" y="3124200"/>
            <a:ext cx="4572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97710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09600" y="1295400"/>
            <a:ext cx="8153400" cy="4038600"/>
          </a:xfrm>
        </p:spPr>
        <p:txBody>
          <a:bodyPr/>
          <a:lstStyle/>
          <a:p>
            <a:pPr marL="0" indent="0" algn="ctr">
              <a:buNone/>
            </a:pPr>
            <a:r>
              <a:rPr lang="lt-LT" sz="4000" dirty="0"/>
              <a:t>Visą, su tiesioginėmis išmokomis susijusi informaciją, galite rasti internete adresu:</a:t>
            </a:r>
          </a:p>
          <a:p>
            <a:pPr marL="0" indent="0" algn="ctr">
              <a:buNone/>
            </a:pPr>
            <a:endParaRPr lang="lt-LT" sz="1800" dirty="0"/>
          </a:p>
          <a:p>
            <a:pPr marL="0" indent="0" algn="ctr">
              <a:buNone/>
            </a:pPr>
            <a:r>
              <a:rPr lang="lt-LT" sz="4000" dirty="0">
                <a:hlinkClick r:id="rId2"/>
              </a:rPr>
              <a:t>http://zum.lrv.lt/lt/tiesiogine-parama-2015-2020-m</a:t>
            </a:r>
            <a:r>
              <a:rPr lang="lt-LT" sz="4000" dirty="0"/>
              <a:t> 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07A71-8A08-4ECA-A267-6B959F1229C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57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620000" cy="1143000"/>
          </a:xfrm>
        </p:spPr>
        <p:txBody>
          <a:bodyPr/>
          <a:lstStyle/>
          <a:p>
            <a:r>
              <a:rPr lang="lt-LT" altLang="lt-LT" sz="4000" dirty="0">
                <a:cs typeface="Times New Roman" panose="02020603050405020304" pitchFamily="18" charset="0"/>
              </a:rPr>
              <a:t>Aktyvus žemės ūkio veiklos subjektas (2)</a:t>
            </a:r>
            <a:endParaRPr lang="lt-LT" sz="40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04800" y="1716063"/>
            <a:ext cx="85344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lt-LT" sz="2400" b="1" dirty="0">
                <a:latin typeface="+mj-lt"/>
              </a:rPr>
              <a:t>    Susiję subjektai (fiziniai ir juridiniai) - kai:</a:t>
            </a:r>
          </a:p>
          <a:p>
            <a:pPr algn="just"/>
            <a:r>
              <a:rPr lang="lt-LT" sz="2400" dirty="0">
                <a:latin typeface="+mj-lt"/>
              </a:rPr>
              <a:t>dviejų ar daugiau skirtingų juridinių asmenų direktoriumi ir (arba) akcininku, ir (arba) pajininku yra vienas ir tas pats fizinis arba juridinis asmuo, kuris taip pat yra ir pareiškėjas;</a:t>
            </a:r>
          </a:p>
          <a:p>
            <a:pPr algn="just"/>
            <a:r>
              <a:rPr lang="lt-LT" sz="2400" dirty="0">
                <a:latin typeface="+mj-lt"/>
              </a:rPr>
              <a:t>pareiškėjas (fizinis asmuo) yra juridinio asmens direktorius ir (arba) akcininkas, ir (arba) pajininkas;</a:t>
            </a:r>
          </a:p>
          <a:p>
            <a:pPr marL="0" indent="0" algn="just">
              <a:buNone/>
            </a:pPr>
            <a:endParaRPr lang="lt-LT" sz="2400" dirty="0">
              <a:latin typeface="+mj-lt"/>
            </a:endParaRPr>
          </a:p>
          <a:p>
            <a:pPr algn="just"/>
            <a:r>
              <a:rPr lang="lt-LT" sz="2400" dirty="0">
                <a:latin typeface="+mj-lt"/>
              </a:rPr>
              <a:t>netaikoma valstybės biudžetinėms įstaigoms, valstybinėms įmonėms ir kitoms žemės ūkio švietimo programą įgyvendinančioms mokymo įstaigoms, žemės ūkio bendrovėms ir žemės ūkio kooperatinėms bendrovėms.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C9E34-BF60-4DBC-90C5-690EFCF84F92}" type="slidenum">
              <a:rPr lang="en-US" altLang="lt-LT" smtClean="0"/>
              <a:pPr>
                <a:defRPr/>
              </a:pPr>
              <a:t>4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953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66800" y="175846"/>
            <a:ext cx="7391400" cy="1143000"/>
          </a:xfrm>
        </p:spPr>
        <p:txBody>
          <a:bodyPr/>
          <a:lstStyle/>
          <a:p>
            <a:r>
              <a:rPr lang="lt-LT" sz="4000" dirty="0"/>
              <a:t>Bendrieji reikalavimai (1)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lt-LT" sz="2400" dirty="0">
                <a:latin typeface="+mj-lt"/>
              </a:rPr>
              <a:t>Laikoma, kad </a:t>
            </a:r>
            <a:r>
              <a:rPr lang="lt-LT" sz="2800" b="1" dirty="0">
                <a:latin typeface="+mj-lt"/>
              </a:rPr>
              <a:t>deklaruojami didesni naudmenų plotai, nei deklaruoti reikalavimus atitinkantys plotai</a:t>
            </a:r>
            <a:r>
              <a:rPr lang="lt-LT" sz="2800" dirty="0">
                <a:latin typeface="+mj-lt"/>
              </a:rPr>
              <a:t>,</a:t>
            </a:r>
            <a:r>
              <a:rPr lang="lt-LT" dirty="0">
                <a:latin typeface="+mj-lt"/>
              </a:rPr>
              <a:t> </a:t>
            </a:r>
            <a:r>
              <a:rPr lang="lt-LT" sz="2400" dirty="0">
                <a:latin typeface="+mj-lt"/>
              </a:rPr>
              <a:t>kai</a:t>
            </a:r>
            <a:r>
              <a:rPr lang="lt-LT" sz="2800" dirty="0">
                <a:latin typeface="+mj-lt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t-LT" sz="1800" dirty="0">
                <a:latin typeface="+mj-lt"/>
              </a:rPr>
              <a:t>prašoma išmokų už akivaizdžiai apleistas, nedirbamas ir neprižiūrimas (apaugusias medžiais ir (arba) krūmais, ir (arba) nešienautas, ir (arba) piktžolėmis apžėlusias) naudmenas;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t-LT" sz="1800" dirty="0">
                <a:latin typeface="+mj-lt"/>
              </a:rPr>
              <a:t>prašoma išmokų už žemės ūkio augalų plotus ariamoje žemėje, kai piktžolės stelbia žemės ūkio augalus;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t-LT" sz="1800" dirty="0">
                <a:latin typeface="+mj-lt"/>
              </a:rPr>
              <a:t>deklaruojama 0,1 ha arba didesnis plotas ir nurodoma, kad jame auginami į klasifikatorių neįtraukti augalai;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t-LT" sz="1800" dirty="0">
                <a:latin typeface="+mj-lt"/>
              </a:rPr>
              <a:t>deklaruojamas plotas, už kurį siekiama gauti susietąją paramą ir (arba) išmoką už žalinimo reikalavimų įgyvendinimą, tačiau nustatoma, kad šiame plote auginami kiti nei deklaruoti augalai arba deklaruoti augalai apskritai neauginami;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t-LT" sz="1800" b="1" dirty="0">
                <a:latin typeface="+mj-lt"/>
              </a:rPr>
              <a:t>prašoma paramos deklaruojant plotą, dėl kurio nepateikiami žemės valdymo teisę įrodantys dokumentai arba neįrodoma, kad pareiškėjas </a:t>
            </a:r>
            <a:r>
              <a:rPr lang="lt-LT" sz="1800" b="1" dirty="0">
                <a:solidFill>
                  <a:srgbClr val="FF0000"/>
                </a:solidFill>
                <a:latin typeface="+mj-lt"/>
              </a:rPr>
              <a:t>vykdo žemės ūkio veiklą</a:t>
            </a:r>
            <a:r>
              <a:rPr lang="lt-LT" sz="1800" b="1" dirty="0">
                <a:latin typeface="+mj-lt"/>
              </a:rPr>
              <a:t>. 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C9E34-BF60-4DBC-90C5-690EFCF84F92}" type="slidenum">
              <a:rPr lang="en-US" altLang="lt-LT" smtClean="0"/>
              <a:pPr>
                <a:defRPr/>
              </a:pPr>
              <a:t>5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840336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dirty="0"/>
              <a:t>Bendrieji reikalavimai (2)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lt-LT" sz="2000" b="1" dirty="0">
                <a:solidFill>
                  <a:srgbClr val="FF0000"/>
                </a:solidFill>
                <a:latin typeface="+mj-lt"/>
              </a:rPr>
              <a:t>Žemės ūkio veiklos vykdymo </a:t>
            </a:r>
            <a:r>
              <a:rPr lang="lt-LT" sz="2000" b="1" dirty="0">
                <a:latin typeface="+mj-lt"/>
              </a:rPr>
              <a:t>faktas pagrindžiamas: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t-LT" sz="2000" dirty="0">
                <a:latin typeface="+mj-lt"/>
              </a:rPr>
              <a:t>žemės ūkio produkcijos realizavimo, žemės ūkio paslaugų pirkimo ar suteikimo, žemės ūkio technikos nuomos ūkio reikmėms įrodymo dokumentais;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t-LT" sz="2000" dirty="0">
                <a:latin typeface="+mj-lt"/>
              </a:rPr>
              <a:t>jei </a:t>
            </a:r>
            <a:r>
              <a:rPr lang="lt-LT" sz="2000" b="1" dirty="0">
                <a:latin typeface="+mj-lt"/>
              </a:rPr>
              <a:t>einamaisiais metais nuo sausio 1 d. </a:t>
            </a:r>
            <a:r>
              <a:rPr lang="lt-LT" sz="2000" dirty="0">
                <a:latin typeface="+mj-lt"/>
              </a:rPr>
              <a:t>pareiškėjo, jo valdos partnerių ar susijusių subjektų vardu Lietuvos Respublikos traktorių, savaeigių ir žemės ūkio mašinų ir jų priekabų registre yra registruotos žemės ūkio technikos (traktorių, savaeigių ir kitų  žemės ūkio mašinų);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t-LT" sz="2000" dirty="0">
                <a:latin typeface="+mj-lt"/>
              </a:rPr>
              <a:t>jei pareiškėjas, jo valdos partneriai, </a:t>
            </a:r>
            <a:r>
              <a:rPr lang="lt-LT" sz="2000" b="1" dirty="0">
                <a:latin typeface="+mj-lt"/>
              </a:rPr>
              <a:t>einamųjų metų laikotarpiu nuo sausio 1 d. iki birželio 30 d. </a:t>
            </a:r>
            <a:r>
              <a:rPr lang="lt-LT" sz="2000" dirty="0">
                <a:latin typeface="+mj-lt"/>
              </a:rPr>
              <a:t>laiko ūkinių gyvūnų, registruotų Ūkinių gyvūnų registre, ne mažiau kaip 0,1 SG hektarui (</a:t>
            </a:r>
            <a:r>
              <a:rPr lang="lt-LT" sz="2000" b="1" dirty="0">
                <a:latin typeface="+mj-lt"/>
              </a:rPr>
              <a:t>vertinamas visų deklaruojamų plotų ir nurodytu laikotarpiu laikytų ūkinių gyvūnų vidurkio santykis</a:t>
            </a:r>
            <a:r>
              <a:rPr lang="lt-LT" sz="2000" dirty="0">
                <a:latin typeface="+mj-lt"/>
              </a:rPr>
              <a:t>).</a:t>
            </a:r>
            <a:endParaRPr lang="lt-LT" dirty="0">
              <a:latin typeface="+mj-lt"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C9E34-BF60-4DBC-90C5-690EFCF84F92}" type="slidenum">
              <a:rPr lang="en-US" altLang="lt-LT" smtClean="0"/>
              <a:pPr>
                <a:defRPr/>
              </a:pPr>
              <a:t>6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154594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229600" cy="1143000"/>
          </a:xfrm>
        </p:spPr>
        <p:txBody>
          <a:bodyPr/>
          <a:lstStyle/>
          <a:p>
            <a:r>
              <a:rPr lang="lt-LT" dirty="0"/>
              <a:t>Bendrieji reikalavimai (3)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891060"/>
            <a:ext cx="83820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lt-LT" sz="2200" b="1" dirty="0"/>
              <a:t>Galimai neteisėtų sąlygų</a:t>
            </a:r>
            <a:r>
              <a:rPr lang="lt-LT" sz="2000" dirty="0"/>
              <a:t>, </a:t>
            </a:r>
            <a:r>
              <a:rPr lang="lt-LT" sz="1800" dirty="0"/>
              <a:t>sukurtų siekiant gauti tiesiogines išmokas ir paramą už plotus pagal Lietuvos kaimo plėtros 2014–2020 metų programos priemones, nustatymo</a:t>
            </a:r>
            <a:r>
              <a:rPr lang="lt-LT" sz="2000" dirty="0"/>
              <a:t> </a:t>
            </a:r>
            <a:r>
              <a:rPr lang="lt-LT" sz="2200" b="1" dirty="0"/>
              <a:t>metodika</a:t>
            </a:r>
          </a:p>
          <a:p>
            <a:pPr marL="0" indent="0" algn="just">
              <a:buNone/>
            </a:pPr>
            <a:endParaRPr lang="lt-LT" sz="2000" dirty="0"/>
          </a:p>
          <a:p>
            <a:pPr marL="0" indent="0" algn="just">
              <a:buNone/>
            </a:pPr>
            <a:r>
              <a:rPr lang="lt-LT" sz="2000" dirty="0"/>
              <a:t>Metodika skirta nustatyti fizinius arba juridinius asmenis, tarpusavyje ir (arba) su trečiaisiais asmenimis sąmoningai suderinusius sąlygas, kuriomis siekta įgyti paramos tikslams prieštaraujantį pranašumą.</a:t>
            </a:r>
          </a:p>
          <a:p>
            <a:pPr marL="0" indent="0" algn="just">
              <a:buNone/>
            </a:pPr>
            <a:r>
              <a:rPr lang="lt-LT" sz="2000" u="sng" dirty="0"/>
              <a:t>Paraiškos vertinamos pagal rizikos kriterijus, dvejais etapais:</a:t>
            </a:r>
          </a:p>
          <a:p>
            <a:pPr marL="0" indent="0" algn="just">
              <a:buNone/>
            </a:pPr>
            <a:r>
              <a:rPr lang="lt-LT" sz="2000" b="1" dirty="0">
                <a:latin typeface="+mj-lt"/>
              </a:rPr>
              <a:t>Atrenkant</a:t>
            </a:r>
            <a:r>
              <a:rPr lang="lt-LT" sz="2000" dirty="0">
                <a:latin typeface="+mj-lt"/>
              </a:rPr>
              <a:t> galimai rizikingus pareiškėjus, kurie gali būti susiję: geografiniais ryšiais; ekonominiais ryšiais; funkciniais ryšiais; kitais ryšiais.</a:t>
            </a:r>
            <a:r>
              <a:rPr lang="lt-LT" sz="2000" dirty="0"/>
              <a:t> </a:t>
            </a:r>
          </a:p>
          <a:p>
            <a:pPr marL="0" indent="0" algn="just">
              <a:buNone/>
            </a:pPr>
            <a:r>
              <a:rPr lang="lt-LT" sz="2000" b="1" dirty="0"/>
              <a:t>Nustatant galimai neteisėtas sąlygas</a:t>
            </a:r>
            <a:r>
              <a:rPr lang="lt-LT" sz="2000" dirty="0"/>
              <a:t>, kurios buvos sukurtos siekiant gauti paramą.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07A71-8A08-4ECA-A267-6B959F1229C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14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Bendrieji reikalavimai (4)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lt-LT" sz="2000" b="1" dirty="0"/>
              <a:t>Pagrindiniai kriterijai </a:t>
            </a:r>
            <a:r>
              <a:rPr lang="lt-LT" sz="2000" dirty="0"/>
              <a:t>galimai neteisėtoms sąlygoms gauti paramą nustatyti:</a:t>
            </a:r>
          </a:p>
          <a:p>
            <a:pPr marL="0" indent="0" algn="just">
              <a:buNone/>
            </a:pPr>
            <a:r>
              <a:rPr lang="lt-LT" sz="1600" dirty="0"/>
              <a:t>1. Teisiniais ir (arba) asmeniniais ryšiais susiję asmenys, susijusios ir partnerinės įmonės;</a:t>
            </a:r>
          </a:p>
          <a:p>
            <a:pPr marL="0" indent="0" algn="just">
              <a:buNone/>
            </a:pPr>
            <a:r>
              <a:rPr lang="lt-LT" sz="1600" dirty="0"/>
              <a:t>2. Produkcijos realizacija – tikrinama pareiškėjų komercinė veikla (pvz., pirkimo–pardavimo sutartys, PVM sąskaitos faktūros, kt.);</a:t>
            </a:r>
          </a:p>
          <a:p>
            <a:pPr marL="0" indent="0" algn="just">
              <a:buNone/>
            </a:pPr>
            <a:r>
              <a:rPr lang="lt-LT" sz="1600" dirty="0"/>
              <a:t>3. Sandėliavimo arba saugojimo vieta – tikrinama, ar nesutampa produkcijos sandėliavimo arba saugojimo vieta (pvz., nustatoma atliekant patikrą vietoje);</a:t>
            </a:r>
          </a:p>
          <a:p>
            <a:pPr marL="0" indent="0" algn="just">
              <a:buNone/>
            </a:pPr>
            <a:r>
              <a:rPr lang="lt-LT" sz="1600" dirty="0"/>
              <a:t>4. Valdos dalinimas – pasitvirtinęs valdos dalijimo faktas. </a:t>
            </a:r>
          </a:p>
          <a:p>
            <a:pPr marL="0" indent="0" algn="just">
              <a:buNone/>
            </a:pPr>
            <a:r>
              <a:rPr lang="lt-LT" sz="1600" dirty="0"/>
              <a:t>5. Veiklos tęstinumas – nustatomas laikotarpis, per kurį galimai neteisėtos sąlygos buvo sukurtos, t. y. ar per einamuosius ir praėjusius metus buvo įregistruoti juridiniai asmenys (aktualu tik juridiniams asmenims).</a:t>
            </a:r>
          </a:p>
          <a:p>
            <a:pPr marL="0" indent="0" algn="just">
              <a:buNone/>
            </a:pPr>
            <a:endParaRPr lang="lt-LT" sz="1800" dirty="0"/>
          </a:p>
          <a:p>
            <a:pPr marL="0" indent="0" algn="just">
              <a:buNone/>
            </a:pPr>
            <a:r>
              <a:rPr lang="lt-LT" sz="1600" dirty="0"/>
              <a:t>Jei paraiška atitinka </a:t>
            </a:r>
            <a:r>
              <a:rPr lang="lt-LT" sz="1600" b="1" dirty="0"/>
              <a:t>ne mažiau kaip 3 (tris)</a:t>
            </a:r>
            <a:r>
              <a:rPr lang="lt-LT" sz="1600" dirty="0"/>
              <a:t> pagrindinius rizikos kriterijus (</a:t>
            </a:r>
            <a:r>
              <a:rPr lang="lt-LT" sz="1600" i="1" dirty="0"/>
              <a:t>atitiktis kriterijams „Susiję asmenys, susijusios ir partnerinės įmonės (teisinis ir (arba) asmeninis ryšys)“ ir „Produkcijos realizacija“ yra privaloma</a:t>
            </a:r>
            <a:r>
              <a:rPr lang="lt-LT" sz="1600" dirty="0"/>
              <a:t>), </a:t>
            </a:r>
            <a:r>
              <a:rPr lang="lt-LT" sz="1600" b="1" dirty="0"/>
              <a:t>laikoma, kad pareiškėjas sukūrė galimai neteisėtas sąlygas siekdamas gauti paramą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07A71-8A08-4ECA-A267-6B959F1229C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23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14400" y="508268"/>
            <a:ext cx="8229600" cy="1143000"/>
          </a:xfrm>
        </p:spPr>
        <p:txBody>
          <a:bodyPr/>
          <a:lstStyle/>
          <a:p>
            <a:r>
              <a:rPr lang="lt-LT" dirty="0"/>
              <a:t>Bendrieji reikalavimai (5) (GAAB, ne TI taisyklės)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28600" y="1828800"/>
            <a:ext cx="8915400" cy="4525963"/>
          </a:xfrm>
        </p:spPr>
        <p:txBody>
          <a:bodyPr/>
          <a:lstStyle/>
          <a:p>
            <a:r>
              <a:rPr lang="lt-LT" sz="2400" dirty="0"/>
              <a:t>G</a:t>
            </a:r>
            <a:r>
              <a:rPr lang="pt-BR" sz="2400" dirty="0"/>
              <a:t>eros agrarinės ir aplinkosaugos būklės</a:t>
            </a:r>
            <a:r>
              <a:rPr lang="lt-LT" sz="2400" dirty="0"/>
              <a:t> (GAAB)</a:t>
            </a:r>
            <a:r>
              <a:rPr lang="pt-BR" sz="2400" dirty="0"/>
              <a:t> reikalavimas</a:t>
            </a:r>
            <a:r>
              <a:rPr lang="lt-LT" sz="2400" dirty="0"/>
              <a:t>:</a:t>
            </a:r>
          </a:p>
          <a:p>
            <a:pPr marL="400050" lvl="1" indent="0">
              <a:buNone/>
            </a:pPr>
            <a:r>
              <a:rPr lang="lt-LT" sz="2000" dirty="0"/>
              <a:t>- erozijai jautriose teritorijose (dirvos erozijos (šlaitų, statesnių nei 12 proc.) sluoksnis) negalima auginti kaupiamųjų žemės ūkio augalų – šakniavaisių ir šakniagumbių (galioja nuo 2010 m.);</a:t>
            </a:r>
          </a:p>
          <a:p>
            <a:r>
              <a:rPr lang="lt-LT" sz="2400" dirty="0"/>
              <a:t>klasifikatoriaus kodai: BUR, MOR, KAL, SVO, POR, ČES, SAL, RID, RDK, GRE, ROP, PAS, BUL, CUR, PAR;</a:t>
            </a:r>
          </a:p>
          <a:p>
            <a:r>
              <a:rPr lang="lt-LT" sz="2400" dirty="0"/>
              <a:t>už šio reikalavimo pažeidimą taikoma sankcija – 20 proc. sumažinimas visai pagal paraišką priskaičiuotai paramos sumai;</a:t>
            </a:r>
          </a:p>
          <a:p>
            <a:r>
              <a:rPr lang="lt-LT" sz="2400" dirty="0" smtClean="0"/>
              <a:t>Įsipareigojimų lapas papildytas  nauju  </a:t>
            </a:r>
            <a:r>
              <a:rPr lang="lt-LT" sz="2400" baseline="30000" dirty="0" smtClean="0"/>
              <a:t>   </a:t>
            </a:r>
            <a:r>
              <a:rPr lang="lt-LT" sz="2400" dirty="0" smtClean="0"/>
              <a:t>8</a:t>
            </a:r>
            <a:r>
              <a:rPr lang="lt-LT" sz="2400" baseline="30000" dirty="0" smtClean="0"/>
              <a:t>1  </a:t>
            </a:r>
            <a:r>
              <a:rPr lang="lt-LT" sz="2400" dirty="0" smtClean="0"/>
              <a:t>punktu: </a:t>
            </a:r>
            <a:r>
              <a:rPr lang="lt-LT" sz="2400" dirty="0"/>
              <a:t>susipažinimas ir patvirtinimas dėl reikalavimų.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07A71-8A08-4ECA-A267-6B959F1229C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83888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6307</TotalTime>
  <Words>2386</Words>
  <Application>Microsoft Office PowerPoint</Application>
  <PresentationFormat>Demonstracija ekrane (4:3)</PresentationFormat>
  <Paragraphs>463</Paragraphs>
  <Slides>32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32</vt:i4>
      </vt:variant>
    </vt:vector>
  </HeadingPairs>
  <TitlesOfParts>
    <vt:vector size="37" baseType="lpstr">
      <vt:lpstr>Arial</vt:lpstr>
      <vt:lpstr>Calibri</vt:lpstr>
      <vt:lpstr>Symbol</vt:lpstr>
      <vt:lpstr>Times New Roman</vt:lpstr>
      <vt:lpstr>sablonas</vt:lpstr>
      <vt:lpstr>„PowerPoint“ pateiktis</vt:lpstr>
      <vt:lpstr>       Reikalavimai tiesioginėms išmokoms gauti</vt:lpstr>
      <vt:lpstr>Aktyvus žemės ūkio veiklos subjektas (1)</vt:lpstr>
      <vt:lpstr>Aktyvus žemės ūkio veiklos subjektas (2)</vt:lpstr>
      <vt:lpstr>Bendrieji reikalavimai (1)</vt:lpstr>
      <vt:lpstr>Bendrieji reikalavimai (2)</vt:lpstr>
      <vt:lpstr>Bendrieji reikalavimai (3)</vt:lpstr>
      <vt:lpstr>Bendrieji reikalavimai (4)</vt:lpstr>
      <vt:lpstr>Bendrieji reikalavimai (5) (GAAB, ne TI taisyklės)</vt:lpstr>
      <vt:lpstr>Bendrieji reikalavimai (6) Sankcijos už pažeidimus</vt:lpstr>
      <vt:lpstr>Sankcijų taikymo pavyzdys </vt:lpstr>
      <vt:lpstr>Žemės ūkio veiklos vykdymo kriterijai</vt:lpstr>
      <vt:lpstr>Jaunieji ūkininkai</vt:lpstr>
      <vt:lpstr>Žalinimo reikalavimai</vt:lpstr>
      <vt:lpstr>Bendrieji žalinimo reikalavimai</vt:lpstr>
      <vt:lpstr>Žalinimas: produktyvūs EASV elementai</vt:lpstr>
      <vt:lpstr>Žalinimas: neproduktyvūs EASV elementai (kraštovaizdžio elementai)</vt:lpstr>
      <vt:lpstr>„PowerPoint“ pateiktis</vt:lpstr>
      <vt:lpstr>Kraštovaizdžio elementų deklaravimo pavyzdys (1)</vt:lpstr>
      <vt:lpstr>Kraštovaizdžio elementų deklaravimo pavyzdys (2)</vt:lpstr>
      <vt:lpstr>Kraštovaizdžio elementų deklaravimo pavyzdys (3)</vt:lpstr>
      <vt:lpstr>Kraštovaizdžio elementų deklaravimo pavyzdys (4)</vt:lpstr>
      <vt:lpstr>Susietoji parama</vt:lpstr>
      <vt:lpstr>Parama už sertifikuota sėkla apsėtus plotus </vt:lpstr>
      <vt:lpstr>Deklaravimas, duomenų apdorojimo tvarka</vt:lpstr>
      <vt:lpstr>Įbraižymas</vt:lpstr>
      <vt:lpstr>Reikalavimų laikymosi rezultatas</vt:lpstr>
      <vt:lpstr>Vidutiniai numatomi išmokų dydžiai  2017-2020 m.*</vt:lpstr>
      <vt:lpstr>Teoriniai Susietosios paramos už 2017 m. išmokų dydžiai pagal 2016 m. faktą</vt:lpstr>
      <vt:lpstr>„PowerPoint“ pateiktis</vt:lpstr>
      <vt:lpstr>Vidutiniai tiesioginių išmokų dydžiai  ES valstybėse narėse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Antanas Karbauskas</dc:creator>
  <cp:lastModifiedBy>Tadas Švilpauskas</cp:lastModifiedBy>
  <cp:revision>415</cp:revision>
  <cp:lastPrinted>2015-09-29T07:53:23Z</cp:lastPrinted>
  <dcterms:created xsi:type="dcterms:W3CDTF">2006-08-16T00:00:00Z</dcterms:created>
  <dcterms:modified xsi:type="dcterms:W3CDTF">2017-03-09T07:50:36Z</dcterms:modified>
</cp:coreProperties>
</file>