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72" r:id="rId2"/>
    <p:sldMasterId id="2147483692" r:id="rId3"/>
  </p:sldMasterIdLst>
  <p:sldIdLst>
    <p:sldId id="256" r:id="rId4"/>
    <p:sldId id="259" r:id="rId5"/>
    <p:sldId id="258" r:id="rId6"/>
  </p:sldIdLst>
  <p:sldSz cx="9906000" cy="6858000" type="A4"/>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6F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862" autoAdjust="0"/>
    <p:restoredTop sz="94660"/>
  </p:normalViewPr>
  <p:slideViewPr>
    <p:cSldViewPr snapToGrid="0">
      <p:cViewPr>
        <p:scale>
          <a:sx n="125" d="100"/>
          <a:sy n="125" d="100"/>
        </p:scale>
        <p:origin x="-912" y="21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04862" y="2115239"/>
            <a:ext cx="3950018" cy="367188"/>
          </a:xfrm>
          <a:prstGeom prst="rect">
            <a:avLst/>
          </a:prstGeo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smtClean="0"/>
              <a:t>Paan</a:t>
            </a:r>
            <a:r>
              <a:rPr lang="lt-LT" dirty="0" err="1" smtClean="0"/>
              <a:t>traštė</a:t>
            </a:r>
            <a:endParaRPr lang="en-US" dirty="0"/>
          </a:p>
        </p:txBody>
      </p:sp>
      <p:sp>
        <p:nvSpPr>
          <p:cNvPr id="7" name="Title 6"/>
          <p:cNvSpPr>
            <a:spLocks noGrp="1"/>
          </p:cNvSpPr>
          <p:nvPr>
            <p:ph type="title" hasCustomPrompt="1"/>
          </p:nvPr>
        </p:nvSpPr>
        <p:spPr>
          <a:xfrm>
            <a:off x="804863" y="1190759"/>
            <a:ext cx="4666368" cy="1108074"/>
          </a:xfrm>
        </p:spPr>
        <p:txBody>
          <a:bodyPr/>
          <a:lstStyle>
            <a:lvl1pPr>
              <a:defRPr/>
            </a:lvl1pPr>
          </a:lstStyle>
          <a:p>
            <a:r>
              <a:rPr lang="en-US" dirty="0" smtClean="0"/>
              <a:t>P</a:t>
            </a:r>
            <a:r>
              <a:rPr lang="lt-LT" dirty="0" err="1" smtClean="0"/>
              <a:t>ristatymo</a:t>
            </a:r>
            <a:r>
              <a:rPr lang="lt-LT" dirty="0" smtClean="0"/>
              <a:t> p</a:t>
            </a:r>
            <a:r>
              <a:rPr lang="en-US" dirty="0" err="1" smtClean="0"/>
              <a:t>avadinimas</a:t>
            </a:r>
            <a:r>
              <a:rPr lang="lt-LT" dirty="0" smtClean="0"/>
              <a:t/>
            </a:r>
            <a:br>
              <a:rPr lang="lt-LT" dirty="0" smtClean="0"/>
            </a:br>
            <a:endParaRPr lang="lt-LT" dirty="0"/>
          </a:p>
        </p:txBody>
      </p:sp>
    </p:spTree>
    <p:extLst>
      <p:ext uri="{BB962C8B-B14F-4D97-AF65-F5344CB8AC3E}">
        <p14:creationId xmlns:p14="http://schemas.microsoft.com/office/powerpoint/2010/main" val="51802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straipos skaidrė">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lvl1pPr>
              <a:defRPr baseline="0"/>
            </a:lvl1pPr>
          </a:lstStyle>
          <a:p>
            <a:r>
              <a:rPr lang="en-US" dirty="0" err="1" smtClean="0"/>
              <a:t>Temos</a:t>
            </a:r>
            <a:r>
              <a:rPr lang="en-US" dirty="0" smtClean="0"/>
              <a:t> </a:t>
            </a:r>
            <a:r>
              <a:rPr lang="en-US" dirty="0" err="1" smtClean="0"/>
              <a:t>pavadinimas</a:t>
            </a:r>
            <a:endParaRPr lang="lt-LT" dirty="0"/>
          </a:p>
        </p:txBody>
      </p:sp>
      <p:sp>
        <p:nvSpPr>
          <p:cNvPr id="9" name="Text Placeholder 8"/>
          <p:cNvSpPr>
            <a:spLocks noGrp="1"/>
          </p:cNvSpPr>
          <p:nvPr>
            <p:ph type="body" sz="quarter" idx="10" hasCustomPrompt="1"/>
          </p:nvPr>
        </p:nvSpPr>
        <p:spPr>
          <a:xfrm>
            <a:off x="681039" y="1320800"/>
            <a:ext cx="8543925" cy="3352800"/>
          </a:xfrm>
        </p:spPr>
        <p:txBody>
          <a:bodyPr/>
          <a:lstStyle>
            <a:lvl1pPr marL="0" indent="0">
              <a:buNone/>
              <a:defRPr/>
            </a:lvl1pPr>
            <a:lvl2pPr marL="457200" indent="0">
              <a:buNone/>
              <a:defRPr baseline="0"/>
            </a:lvl2pPr>
          </a:lstStyle>
          <a:p>
            <a:pPr defTabSz="496888" fontAlgn="base">
              <a:spcBef>
                <a:spcPct val="0"/>
              </a:spcBef>
              <a:spcAft>
                <a:spcPct val="0"/>
              </a:spcAft>
            </a:pPr>
            <a:r>
              <a:rPr lang="lt-LT" altLang="lt-LT" sz="1800" dirty="0" smtClean="0">
                <a:solidFill>
                  <a:srgbClr val="767676"/>
                </a:solidFill>
                <a:latin typeface="Calibri" pitchFamily="34" charset="0"/>
                <a:ea typeface="MS PGothic" pitchFamily="34" charset="-128"/>
              </a:rPr>
              <a:t>Tekstas</a:t>
            </a:r>
          </a:p>
          <a:p>
            <a:pPr defTabSz="496888" fontAlgn="base">
              <a:spcBef>
                <a:spcPct val="0"/>
              </a:spcBef>
              <a:spcAft>
                <a:spcPct val="0"/>
              </a:spcAft>
            </a:pPr>
            <a:endParaRPr lang="lt-LT" altLang="lt-LT" sz="1800" dirty="0" smtClean="0">
              <a:solidFill>
                <a:srgbClr val="767676"/>
              </a:solidFill>
              <a:latin typeface="Calibri" pitchFamily="34" charset="0"/>
              <a:ea typeface="MS PGothic" pitchFamily="34" charset="-128"/>
            </a:endParaRPr>
          </a:p>
          <a:p>
            <a:pPr defTabSz="496888" fontAlgn="base">
              <a:spcBef>
                <a:spcPct val="0"/>
              </a:spcBef>
              <a:spcAft>
                <a:spcPct val="0"/>
              </a:spcAft>
            </a:pPr>
            <a:r>
              <a:rPr lang="en-US" altLang="lt-LT" sz="1800" dirty="0" err="1" smtClean="0">
                <a:solidFill>
                  <a:srgbClr val="767676"/>
                </a:solidFill>
                <a:latin typeface="Calibri" pitchFamily="34" charset="0"/>
                <a:ea typeface="MS PGothic" pitchFamily="34" charset="-128"/>
              </a:rPr>
              <a:t>Šrifto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dydžiai</a:t>
            </a:r>
            <a:r>
              <a:rPr lang="en-US" altLang="lt-LT" sz="1800" dirty="0" smtClean="0">
                <a:solidFill>
                  <a:srgbClr val="767676"/>
                </a:solidFill>
                <a:latin typeface="Calibri" pitchFamily="34" charset="0"/>
                <a:ea typeface="MS PGothic" pitchFamily="34" charset="-128"/>
              </a:rPr>
              <a: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pavadinimui</a:t>
            </a: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temai</a:t>
            </a:r>
            <a:r>
              <a:rPr lang="en-US" altLang="lt-LT" sz="1800" dirty="0" smtClean="0">
                <a:solidFill>
                  <a:srgbClr val="767676"/>
                </a:solidFill>
                <a:latin typeface="Calibri" pitchFamily="34" charset="0"/>
                <a:ea typeface="MS PGothic" pitchFamily="34" charset="-128"/>
              </a:rPr>
              <a:t> – Calibri Bold 24pt.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teksto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rašymui</a:t>
            </a:r>
            <a:r>
              <a:rPr lang="en-US" altLang="lt-LT" sz="1800" dirty="0" smtClean="0">
                <a:solidFill>
                  <a:srgbClr val="767676"/>
                </a:solidFill>
                <a:latin typeface="Calibri" pitchFamily="34" charset="0"/>
                <a:ea typeface="MS PGothic" pitchFamily="34" charset="-128"/>
              </a:rPr>
              <a:t> – Calibri Normal 18pt.</a:t>
            </a:r>
          </a:p>
        </p:txBody>
      </p:sp>
    </p:spTree>
    <p:extLst>
      <p:ext uri="{BB962C8B-B14F-4D97-AF65-F5344CB8AC3E}">
        <p14:creationId xmlns:p14="http://schemas.microsoft.com/office/powerpoint/2010/main" val="119029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eksto stulpeliai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3" name="Content Placeholder 2"/>
          <p:cNvSpPr>
            <a:spLocks noGrp="1"/>
          </p:cNvSpPr>
          <p:nvPr>
            <p:ph sz="half" idx="1" hasCustomPrompt="1"/>
          </p:nvPr>
        </p:nvSpPr>
        <p:spPr>
          <a:xfrm>
            <a:off x="681037" y="1224492"/>
            <a:ext cx="4189413" cy="4351338"/>
          </a:xfrm>
        </p:spPr>
        <p:txBody>
          <a:bodyPr/>
          <a:lstStyle>
            <a:lvl1pPr>
              <a:defRPr/>
            </a:lvl1pPr>
            <a:lvl2pPr>
              <a:defRPr/>
            </a:lvl2p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Content Placeholder 3"/>
          <p:cNvSpPr>
            <a:spLocks noGrp="1"/>
          </p:cNvSpPr>
          <p:nvPr>
            <p:ph sz="half" idx="2" hasCustomPrompt="1"/>
          </p:nvPr>
        </p:nvSpPr>
        <p:spPr>
          <a:xfrm>
            <a:off x="5035551" y="1224492"/>
            <a:ext cx="4189413" cy="4351338"/>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156869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otraukų skaidrė">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681038" y="1109134"/>
            <a:ext cx="4596075" cy="2967038"/>
          </a:xfrm>
        </p:spPr>
        <p:txBody>
          <a:bodyPr/>
          <a:lstStyle>
            <a:lvl1pPr marL="0" indent="0">
              <a:buNone/>
              <a:defRPr/>
            </a:lvl1pPr>
          </a:lstStyle>
          <a:p>
            <a:r>
              <a:rPr lang="en-US" dirty="0" err="1" smtClean="0"/>
              <a:t>Nuotrauka</a:t>
            </a:r>
            <a:endParaRPr lang="lt-LT" dirty="0"/>
          </a:p>
        </p:txBody>
      </p:sp>
      <p:sp>
        <p:nvSpPr>
          <p:cNvPr id="9" name="Picture Placeholder 8"/>
          <p:cNvSpPr>
            <a:spLocks noGrp="1"/>
          </p:cNvSpPr>
          <p:nvPr>
            <p:ph type="pic" sz="quarter" idx="14" hasCustomPrompt="1"/>
          </p:nvPr>
        </p:nvSpPr>
        <p:spPr>
          <a:xfrm>
            <a:off x="5413933" y="1109134"/>
            <a:ext cx="3811032" cy="4216078"/>
          </a:xfrm>
        </p:spPr>
        <p:txBody>
          <a:bodyPr/>
          <a:lstStyle>
            <a:lvl1pPr marL="0" indent="0">
              <a:buNone/>
              <a:defRPr/>
            </a:lvl1pPr>
          </a:lstStyle>
          <a:p>
            <a:r>
              <a:rPr lang="en-US" dirty="0" err="1" smtClean="0"/>
              <a:t>Nuotrauka</a:t>
            </a:r>
            <a:endParaRPr lang="lt-LT" dirty="0"/>
          </a:p>
        </p:txBody>
      </p:sp>
      <p:sp>
        <p:nvSpPr>
          <p:cNvPr id="11" name="Picture Placeholder 10"/>
          <p:cNvSpPr>
            <a:spLocks noGrp="1"/>
          </p:cNvSpPr>
          <p:nvPr>
            <p:ph type="pic" sz="quarter" idx="15" hasCustomPrompt="1"/>
          </p:nvPr>
        </p:nvSpPr>
        <p:spPr>
          <a:xfrm>
            <a:off x="681037" y="4237782"/>
            <a:ext cx="4607083" cy="2337435"/>
          </a:xfrm>
        </p:spPr>
        <p:txBody>
          <a:bodyPr/>
          <a:lstStyle>
            <a:lvl1pPr marL="0" indent="0">
              <a:buNone/>
              <a:defRPr/>
            </a:lvl1pPr>
          </a:lstStyle>
          <a:p>
            <a:r>
              <a:rPr lang="en-US" dirty="0" err="1" smtClean="0"/>
              <a:t>Nuotrauka</a:t>
            </a:r>
            <a:endParaRPr lang="lt-LT" dirty="0"/>
          </a:p>
        </p:txBody>
      </p:sp>
      <p:sp>
        <p:nvSpPr>
          <p:cNvPr id="12" name="Title 1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Tree>
    <p:extLst>
      <p:ext uri="{BB962C8B-B14F-4D97-AF65-F5344CB8AC3E}">
        <p14:creationId xmlns:p14="http://schemas.microsoft.com/office/powerpoint/2010/main" val="38053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162707"/>
            <a:ext cx="8543925"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379009"/>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386719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o ir nuotrauko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Picture Placeholder 6"/>
          <p:cNvSpPr>
            <a:spLocks noGrp="1"/>
          </p:cNvSpPr>
          <p:nvPr>
            <p:ph type="pic" sz="quarter" idx="13" hasCustomPrompt="1"/>
          </p:nvPr>
        </p:nvSpPr>
        <p:spPr>
          <a:xfrm>
            <a:off x="3851302" y="1227772"/>
            <a:ext cx="5373662" cy="4351761"/>
          </a:xfrm>
        </p:spPr>
        <p:txBody>
          <a:bodyPr/>
          <a:lstStyle>
            <a:lvl1pPr marL="0" indent="0">
              <a:buNone/>
              <a:defRPr/>
            </a:lvl1pPr>
          </a:lstStyle>
          <a:p>
            <a:r>
              <a:rPr lang="en-US" dirty="0" err="1" smtClean="0"/>
              <a:t>Nuotrauka</a:t>
            </a:r>
            <a:endParaRPr lang="lt-LT" dirty="0"/>
          </a:p>
        </p:txBody>
      </p:sp>
      <p:sp>
        <p:nvSpPr>
          <p:cNvPr id="9" name="Text Placeholder 8"/>
          <p:cNvSpPr>
            <a:spLocks noGrp="1"/>
          </p:cNvSpPr>
          <p:nvPr>
            <p:ph type="body" sz="quarter" idx="14" hasCustomPrompt="1"/>
          </p:nvPr>
        </p:nvSpPr>
        <p:spPr>
          <a:xfrm>
            <a:off x="681039" y="1227141"/>
            <a:ext cx="2906448" cy="4910137"/>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335351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306641"/>
            <a:ext cx="6922161"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768476"/>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83979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alutinė skaidrė">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5228169" y="5577840"/>
            <a:ext cx="2431785" cy="822960"/>
          </a:xfrm>
          <a:prstGeom prst="rect">
            <a:avLst/>
          </a:prstGeom>
        </p:spPr>
        <p:txBody>
          <a:bodyPr>
            <a:normAutofit/>
          </a:bodyPr>
          <a:lstStyle>
            <a:lvl1pPr marL="0" indent="0" algn="ctr">
              <a:buNone/>
              <a:defRPr sz="1800" baseline="0">
                <a:solidFill>
                  <a:srgbClr val="7D6F6C"/>
                </a:solidFill>
              </a:defRPr>
            </a:lvl1pPr>
          </a:lstStyle>
          <a:p>
            <a:r>
              <a:rPr lang="en-US" dirty="0" err="1" smtClean="0"/>
              <a:t>Organizatoriaus</a:t>
            </a:r>
            <a:r>
              <a:rPr lang="en-US" dirty="0" smtClean="0"/>
              <a:t> </a:t>
            </a:r>
            <a:r>
              <a:rPr lang="en-US" dirty="0" err="1" smtClean="0"/>
              <a:t>logotipas</a:t>
            </a:r>
            <a:endParaRPr lang="lt-LT" dirty="0"/>
          </a:p>
        </p:txBody>
      </p:sp>
    </p:spTree>
    <p:extLst>
      <p:ext uri="{BB962C8B-B14F-4D97-AF65-F5344CB8AC3E}">
        <p14:creationId xmlns:p14="http://schemas.microsoft.com/office/powerpoint/2010/main" val="2385359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4" descr="C:\Users\User\Desktop\FINMIN Prezentacija\ESFIVP-logotipo naudojimo vadovas-02.jpg"/>
          <p:cNvPicPr>
            <a:picLocks noChangeAspect="1" noChangeArrowheads="1"/>
          </p:cNvPicPr>
          <p:nvPr/>
        </p:nvPicPr>
        <p:blipFill>
          <a:blip r:embed="rId3" cstate="print"/>
          <a:srcRect/>
          <a:stretch>
            <a:fillRect/>
          </a:stretch>
        </p:blipFill>
        <p:spPr bwMode="auto">
          <a:xfrm>
            <a:off x="1" y="-71462"/>
            <a:ext cx="9906000" cy="6877050"/>
          </a:xfrm>
          <a:prstGeom prst="rect">
            <a:avLst/>
          </a:prstGeom>
          <a:noFill/>
        </p:spPr>
      </p:pic>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BF3BB-EB1B-48D4-A124-296D8DDFE6E0}" type="datetimeFigureOut">
              <a:rPr lang="lt-LT" smtClean="0"/>
              <a:pPr/>
              <a:t>2019-06-03</a:t>
            </a:fld>
            <a:endParaRPr lang="lt-LT"/>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56EC1-65C8-4B69-8E4C-90A262855C30}" type="slidenum">
              <a:rPr lang="lt-LT" smtClean="0"/>
              <a:pPr/>
              <a:t>‹#›</a:t>
            </a:fld>
            <a:endParaRPr lang="lt-LT"/>
          </a:p>
        </p:txBody>
      </p:sp>
      <p:pic>
        <p:nvPicPr>
          <p:cNvPr id="8" name="Picture 4" descr="C:\Users\User\Desktop\FINMIN Prezentacija\ESFIVP-logotipo naudojimo vadovas-02.jpg"/>
          <p:cNvPicPr>
            <a:picLocks noChangeAspect="1" noChangeArrowheads="1"/>
          </p:cNvPicPr>
          <p:nvPr userDrawn="1"/>
        </p:nvPicPr>
        <p:blipFill>
          <a:blip r:embed="rId3" cstate="print"/>
          <a:srcRect/>
          <a:stretch>
            <a:fillRect/>
          </a:stretch>
        </p:blipFill>
        <p:spPr bwMode="auto">
          <a:xfrm>
            <a:off x="1" y="-71462"/>
            <a:ext cx="9906000" cy="6877050"/>
          </a:xfrm>
          <a:prstGeom prst="rect">
            <a:avLst/>
          </a:prstGeom>
          <a:noFill/>
        </p:spPr>
      </p:pic>
    </p:spTree>
    <p:extLst>
      <p:ext uri="{BB962C8B-B14F-4D97-AF65-F5344CB8AC3E}">
        <p14:creationId xmlns:p14="http://schemas.microsoft.com/office/powerpoint/2010/main" val="345333127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5292"/>
            <a:ext cx="9928301" cy="6859331"/>
          </a:xfrm>
          <a:prstGeom prst="rect">
            <a:avLst/>
          </a:prstGeom>
        </p:spPr>
      </p:pic>
      <p:sp>
        <p:nvSpPr>
          <p:cNvPr id="2" name="Title Placeholder 1"/>
          <p:cNvSpPr>
            <a:spLocks noGrp="1"/>
          </p:cNvSpPr>
          <p:nvPr>
            <p:ph type="title"/>
          </p:nvPr>
        </p:nvSpPr>
        <p:spPr>
          <a:xfrm>
            <a:off x="681039" y="320040"/>
            <a:ext cx="8543925" cy="538480"/>
          </a:xfrm>
          <a:prstGeom prst="rect">
            <a:avLst/>
          </a:prstGeom>
        </p:spPr>
        <p:txBody>
          <a:bodyPr vert="horz" lIns="91440" tIns="45720" rIns="91440" bIns="45720" rtlCol="0" anchor="ctr">
            <a:normAutofit/>
          </a:bodyPr>
          <a:lstStyle/>
          <a:p>
            <a:r>
              <a:rPr lang="en-US" dirty="0" err="1" smtClean="0"/>
              <a:t>Temos</a:t>
            </a:r>
            <a:r>
              <a:rPr lang="en-US" dirty="0" smtClean="0"/>
              <a:t> </a:t>
            </a:r>
            <a:r>
              <a:rPr lang="en-US" dirty="0" err="1" smtClean="0"/>
              <a:t>pavadinimas</a:t>
            </a:r>
            <a:endParaRPr lang="lt-LT" dirty="0"/>
          </a:p>
        </p:txBody>
      </p:sp>
      <p:sp>
        <p:nvSpPr>
          <p:cNvPr id="3" name="Text Placeholder 2"/>
          <p:cNvSpPr>
            <a:spLocks noGrp="1"/>
          </p:cNvSpPr>
          <p:nvPr>
            <p:ph type="body" idx="1"/>
          </p:nvPr>
        </p:nvSpPr>
        <p:spPr>
          <a:xfrm>
            <a:off x="681039" y="1203536"/>
            <a:ext cx="8543925" cy="4351338"/>
          </a:xfrm>
          <a:prstGeom prst="rect">
            <a:avLst/>
          </a:prstGeom>
        </p:spPr>
        <p:txBody>
          <a:bodyPr vert="horz" lIns="91440" tIns="45720" rIns="91440" bIns="45720" rtlCol="0">
            <a:normAutofit/>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89D37-8DCC-4B90-9989-088660BA936B}" type="datetimeFigureOut">
              <a:rPr lang="lt-LT" smtClean="0"/>
              <a:pPr/>
              <a:t>2019-06-03</a:t>
            </a:fld>
            <a:endParaRPr lang="lt-LT"/>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68689-5B76-426F-80A9-6DBB66434ACD}" type="slidenum">
              <a:rPr lang="lt-LT" smtClean="0"/>
              <a:pPr/>
              <a:t>‹#›</a:t>
            </a:fld>
            <a:endParaRPr lang="lt-LT"/>
          </a:p>
        </p:txBody>
      </p:sp>
    </p:spTree>
    <p:extLst>
      <p:ext uri="{BB962C8B-B14F-4D97-AF65-F5344CB8AC3E}">
        <p14:creationId xmlns:p14="http://schemas.microsoft.com/office/powerpoint/2010/main" val="4187548981"/>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8" r:id="rId3"/>
    <p:sldLayoutId id="2147483679" r:id="rId4"/>
    <p:sldLayoutId id="2147483704" r:id="rId5"/>
    <p:sldLayoutId id="2147483717" r:id="rId6"/>
  </p:sldLayoutIdLst>
  <p:txStyles>
    <p:titleStyle>
      <a:lvl1pPr algn="l" defTabSz="914400" rtl="0" eaLnBrk="1" latinLnBrk="0" hangingPunct="1">
        <a:lnSpc>
          <a:spcPct val="90000"/>
        </a:lnSpc>
        <a:spcBef>
          <a:spcPct val="0"/>
        </a:spcBef>
        <a:buNone/>
        <a:defRPr sz="2400" kern="1200">
          <a:solidFill>
            <a:srgbClr val="7D6F6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 y="9144"/>
            <a:ext cx="9899904" cy="6839712"/>
          </a:xfrm>
          <a:prstGeom prst="rect">
            <a:avLst/>
          </a:prstGeom>
        </p:spPr>
      </p:pic>
      <p:sp>
        <p:nvSpPr>
          <p:cNvPr id="8" name="Turinio vietos rezervavimo ženklas 2"/>
          <p:cNvSpPr txBox="1">
            <a:spLocks/>
          </p:cNvSpPr>
          <p:nvPr userDrawn="1"/>
        </p:nvSpPr>
        <p:spPr>
          <a:xfrm>
            <a:off x="495300" y="1600201"/>
            <a:ext cx="8915400" cy="29809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r>
              <a:rPr lang="lt-LT" altLang="lt-LT" sz="2800" b="1" dirty="0" smtClean="0">
                <a:solidFill>
                  <a:srgbClr val="767676"/>
                </a:solidFill>
                <a:latin typeface="Calibri" pitchFamily="34" charset="0"/>
                <a:ea typeface="MS PGothic" pitchFamily="34" charset="-128"/>
              </a:rPr>
              <a:t>AČIŪ UŽ DĖMESĮ</a:t>
            </a:r>
            <a:endParaRPr lang="lt-LT" sz="2800" dirty="0"/>
          </a:p>
        </p:txBody>
      </p:sp>
    </p:spTree>
    <p:extLst>
      <p:ext uri="{BB962C8B-B14F-4D97-AF65-F5344CB8AC3E}">
        <p14:creationId xmlns:p14="http://schemas.microsoft.com/office/powerpoint/2010/main" val="1984658239"/>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4861" y="2115238"/>
            <a:ext cx="8581510" cy="2809301"/>
          </a:xfrm>
        </p:spPr>
        <p:txBody>
          <a:bodyPr>
            <a:normAutofit/>
          </a:bodyPr>
          <a:lstStyle/>
          <a:p>
            <a:r>
              <a:rPr lang="lt-LT" dirty="0" smtClean="0"/>
              <a:t>Projekto vertė (bendra vertė, ES, valstybės (jei taikoma), savivaldybės  (jei taikoma) biudžeto lėšos</a:t>
            </a:r>
          </a:p>
          <a:p>
            <a:r>
              <a:rPr lang="lt-LT" dirty="0" smtClean="0"/>
              <a:t>Bendra vertė 5 405,47 </a:t>
            </a:r>
            <a:r>
              <a:rPr lang="lt-LT" dirty="0" err="1" smtClean="0"/>
              <a:t>Eur</a:t>
            </a:r>
            <a:r>
              <a:rPr lang="lt-LT" dirty="0" smtClean="0"/>
              <a:t>.</a:t>
            </a:r>
          </a:p>
          <a:p>
            <a:r>
              <a:rPr lang="lt-LT" dirty="0" smtClean="0"/>
              <a:t>Finansuojamos lėšos 5000,00 </a:t>
            </a:r>
            <a:r>
              <a:rPr lang="lt-LT" dirty="0" err="1" smtClean="0"/>
              <a:t>Eur</a:t>
            </a:r>
            <a:endParaRPr lang="lt-LT" dirty="0" smtClean="0"/>
          </a:p>
          <a:p>
            <a:r>
              <a:rPr lang="lt-LT" dirty="0" smtClean="0"/>
              <a:t>Pareiškėjo ir partnerio nuosavos lėšos  405,47Eur</a:t>
            </a:r>
          </a:p>
          <a:p>
            <a:endParaRPr lang="lt-LT" dirty="0" smtClean="0"/>
          </a:p>
          <a:p>
            <a:endParaRPr lang="lt-LT" dirty="0" smtClean="0"/>
          </a:p>
          <a:p>
            <a:endParaRPr lang="lt-LT" dirty="0"/>
          </a:p>
        </p:txBody>
      </p:sp>
      <p:sp>
        <p:nvSpPr>
          <p:cNvPr id="2" name="Title 1"/>
          <p:cNvSpPr>
            <a:spLocks noGrp="1"/>
          </p:cNvSpPr>
          <p:nvPr>
            <p:ph type="title"/>
          </p:nvPr>
        </p:nvSpPr>
        <p:spPr>
          <a:xfrm>
            <a:off x="711874" y="663817"/>
            <a:ext cx="8916868" cy="1108074"/>
          </a:xfrm>
        </p:spPr>
        <p:txBody>
          <a:bodyPr/>
          <a:lstStyle/>
          <a:p>
            <a:r>
              <a:rPr lang="lt-LT" dirty="0"/>
              <a:t>Priklausomybės nuo </a:t>
            </a:r>
            <a:r>
              <a:rPr lang="lt-LT" dirty="0" err="1"/>
              <a:t>opioidų</a:t>
            </a:r>
            <a:r>
              <a:rPr lang="lt-LT" dirty="0"/>
              <a:t> pakaitinio gydymo kabineto įrengimas VšĮ Rokiškio psichikos sveikatos centre</a:t>
            </a:r>
          </a:p>
        </p:txBody>
      </p:sp>
    </p:spTree>
    <p:extLst>
      <p:ext uri="{BB962C8B-B14F-4D97-AF65-F5344CB8AC3E}">
        <p14:creationId xmlns:p14="http://schemas.microsoft.com/office/powerpoint/2010/main" val="624539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Projekto tikslas ir trumpas aprašymas</a:t>
            </a:r>
            <a:endParaRPr lang="en-GB" dirty="0"/>
          </a:p>
        </p:txBody>
      </p:sp>
      <p:sp>
        <p:nvSpPr>
          <p:cNvPr id="5" name="Turinio vietos rezervavimo ženklas 2"/>
          <p:cNvSpPr txBox="1">
            <a:spLocks/>
          </p:cNvSpPr>
          <p:nvPr/>
        </p:nvSpPr>
        <p:spPr>
          <a:xfrm>
            <a:off x="457200" y="1600201"/>
            <a:ext cx="8229600" cy="3629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lt-LT" sz="1800" dirty="0">
                <a:solidFill>
                  <a:schemeClr val="bg2">
                    <a:lumMod val="10000"/>
                  </a:schemeClr>
                </a:solidFill>
              </a:rPr>
              <a:t>Projekto tikslas - Pagerinti pirminės asmens sveikatos priežiūros paslaugų prieinamumą ir kokybę Rokiškio rajone. Projektu būtų siekiama įgyvendinti uždavinį: įrengti priklausomybės nuo </a:t>
            </a:r>
            <a:r>
              <a:rPr lang="lt-LT" sz="1800" dirty="0" err="1">
                <a:solidFill>
                  <a:schemeClr val="bg2">
                    <a:lumMod val="10000"/>
                  </a:schemeClr>
                </a:solidFill>
              </a:rPr>
              <a:t>opioidų</a:t>
            </a:r>
            <a:r>
              <a:rPr lang="lt-LT" sz="1800" dirty="0">
                <a:solidFill>
                  <a:schemeClr val="bg2">
                    <a:lumMod val="10000"/>
                  </a:schemeClr>
                </a:solidFill>
              </a:rPr>
              <a:t> pakaitinio gydymo kabinetą siekiant pagerinti pirminės asmens sveikatos priežiūros paslaugų prieinamumą ir kokybę. Projekto metu bus įrengtas priklausomybės nuo </a:t>
            </a:r>
            <a:r>
              <a:rPr lang="lt-LT" sz="1800" dirty="0" err="1">
                <a:solidFill>
                  <a:schemeClr val="bg2">
                    <a:lumMod val="10000"/>
                  </a:schemeClr>
                </a:solidFill>
              </a:rPr>
              <a:t>opioidų</a:t>
            </a:r>
            <a:r>
              <a:rPr lang="lt-LT" sz="1800" dirty="0">
                <a:solidFill>
                  <a:schemeClr val="bg2">
                    <a:lumMod val="10000"/>
                  </a:schemeClr>
                </a:solidFill>
              </a:rPr>
              <a:t> pakaitinio gydymo kabinetas VšĮ Rokiškio psichikos sveikatos centro patalpose  </a:t>
            </a:r>
            <a:r>
              <a:rPr lang="lt-LT" sz="1800" dirty="0" err="1">
                <a:solidFill>
                  <a:schemeClr val="bg2">
                    <a:lumMod val="10000"/>
                  </a:schemeClr>
                </a:solidFill>
              </a:rPr>
              <a:t>Juodupės</a:t>
            </a:r>
            <a:r>
              <a:rPr lang="lt-LT" sz="1800" dirty="0">
                <a:solidFill>
                  <a:schemeClr val="bg2">
                    <a:lumMod val="10000"/>
                  </a:schemeClr>
                </a:solidFill>
              </a:rPr>
              <a:t> g.  1 A, Rokiškyje. Projekto </a:t>
            </a:r>
            <a:r>
              <a:rPr lang="lt-LT" sz="1800" dirty="0" err="1">
                <a:solidFill>
                  <a:schemeClr val="bg2">
                    <a:lumMod val="10000"/>
                  </a:schemeClr>
                </a:solidFill>
              </a:rPr>
              <a:t>mentu</a:t>
            </a:r>
            <a:r>
              <a:rPr lang="lt-LT" sz="1800" dirty="0">
                <a:solidFill>
                  <a:schemeClr val="bg2">
                    <a:lumMod val="10000"/>
                  </a:schemeClr>
                </a:solidFill>
              </a:rPr>
              <a:t> numatoma suremontuoti patalpas ( 20,48 kv. m  ploto) ir įsigyti reikiamą įrangą bei baldus kabineto funkcionavimui ir paslaugų teikimui. </a:t>
            </a:r>
          </a:p>
          <a:p>
            <a:r>
              <a:rPr lang="lt-LT" sz="1800" dirty="0">
                <a:solidFill>
                  <a:schemeClr val="bg2">
                    <a:lumMod val="10000"/>
                  </a:schemeClr>
                </a:solidFill>
              </a:rPr>
              <a:t>  Organizuojant ir teikiant VšĮ Rokiškio psichikos sveikatos centre pakaitinio gydymo </a:t>
            </a:r>
            <a:r>
              <a:rPr lang="lt-LT" sz="1800" dirty="0" err="1">
                <a:solidFill>
                  <a:schemeClr val="bg2">
                    <a:lumMod val="10000"/>
                  </a:schemeClr>
                </a:solidFill>
              </a:rPr>
              <a:t>opioidiniais</a:t>
            </a:r>
            <a:r>
              <a:rPr lang="lt-LT" sz="1800" dirty="0">
                <a:solidFill>
                  <a:schemeClr val="bg2">
                    <a:lumMod val="10000"/>
                  </a:schemeClr>
                </a:solidFill>
              </a:rPr>
              <a:t> vaistais paslaugas, bus siekiama sudaryti galimybę  nuo </a:t>
            </a:r>
            <a:r>
              <a:rPr lang="lt-LT" sz="1800" dirty="0" err="1">
                <a:solidFill>
                  <a:schemeClr val="bg2">
                    <a:lumMod val="10000"/>
                  </a:schemeClr>
                </a:solidFill>
              </a:rPr>
              <a:t>opioidų</a:t>
            </a:r>
            <a:r>
              <a:rPr lang="lt-LT" sz="1800" dirty="0">
                <a:solidFill>
                  <a:schemeClr val="bg2">
                    <a:lumMod val="10000"/>
                  </a:schemeClr>
                </a:solidFill>
              </a:rPr>
              <a:t> priklausomiems asmenims sumažinti ir (ar) nutraukti švirkščiamųjų ir gydytojo neskirtų psichoaktyviųjų medžiagų vartojimą, sumažinti ligos atkryčio riziką, skatinti rūpintis ir gerinti fizinę sveikatą ir psichikos būklę, socialinę adaptaciją ir integraciją. Bus siekiama pritraukti nuo </a:t>
            </a:r>
            <a:r>
              <a:rPr lang="lt-LT" sz="1800" dirty="0" err="1">
                <a:solidFill>
                  <a:schemeClr val="bg2">
                    <a:lumMod val="10000"/>
                  </a:schemeClr>
                </a:solidFill>
              </a:rPr>
              <a:t>opioidų</a:t>
            </a:r>
            <a:r>
              <a:rPr lang="lt-LT" sz="1800" dirty="0">
                <a:solidFill>
                  <a:schemeClr val="bg2">
                    <a:lumMod val="10000"/>
                  </a:schemeClr>
                </a:solidFill>
              </a:rPr>
              <a:t> priklausomus asmenis gydytis VšĮ Rokiškio psichikos sveikatos centre, sudarant sąlygas veiksmingiau gydyti gretutinius susirgimus, </a:t>
            </a:r>
            <a:r>
              <a:rPr lang="lt-LT" sz="1800" dirty="0" err="1">
                <a:solidFill>
                  <a:schemeClr val="bg2">
                    <a:lumMod val="10000"/>
                  </a:schemeClr>
                </a:solidFill>
              </a:rPr>
              <a:t>švirkštimosi</a:t>
            </a:r>
            <a:r>
              <a:rPr lang="lt-LT" sz="1800" dirty="0">
                <a:solidFill>
                  <a:schemeClr val="bg2">
                    <a:lumMod val="10000"/>
                  </a:schemeClr>
                </a:solidFill>
              </a:rPr>
              <a:t> komplikacijas. Taip pat svarbu sudaryti sąlygas geresnei psichoaktyviąsias medžiagas vartojančių nėščių moterų priežiūrai ir didinti priklausomų asmenų, gyvenančių su ŽIV, antiretrovirusinio gydymo efektyvumą.</a:t>
            </a:r>
          </a:p>
        </p:txBody>
      </p:sp>
    </p:spTree>
    <p:extLst>
      <p:ext uri="{BB962C8B-B14F-4D97-AF65-F5344CB8AC3E}">
        <p14:creationId xmlns:p14="http://schemas.microsoft.com/office/powerpoint/2010/main" val="3768297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ntraštė 7"/>
          <p:cNvSpPr>
            <a:spLocks noGrp="1"/>
          </p:cNvSpPr>
          <p:nvPr>
            <p:ph type="title"/>
          </p:nvPr>
        </p:nvSpPr>
        <p:spPr/>
        <p:txBody>
          <a:bodyPr>
            <a:normAutofit fontScale="90000"/>
          </a:bodyPr>
          <a:lstStyle/>
          <a:p>
            <a:r>
              <a:rPr lang="lt-LT" dirty="0" smtClean="0"/>
              <a:t>Situacija su projekto įgyvendinimu (kas šiuo metu vykdoma, kas jau įvykę)</a:t>
            </a:r>
            <a:endParaRPr lang="en-US" dirty="0"/>
          </a:p>
        </p:txBody>
      </p:sp>
      <p:sp>
        <p:nvSpPr>
          <p:cNvPr id="9" name="Teksto vietos rezervavimo ženklas 8"/>
          <p:cNvSpPr>
            <a:spLocks noGrp="1"/>
          </p:cNvSpPr>
          <p:nvPr>
            <p:ph type="body" sz="quarter" idx="10"/>
          </p:nvPr>
        </p:nvSpPr>
        <p:spPr/>
        <p:txBody>
          <a:bodyPr/>
          <a:lstStyle/>
          <a:p>
            <a:r>
              <a:rPr lang="lt-LT" dirty="0" smtClean="0"/>
              <a:t>Šiuo metu, jau atlikta kabineto remonto darbai. Ruošiamasi įrangos ir baldų pirkimui.</a:t>
            </a:r>
            <a:endParaRPr lang="en-US" dirty="0"/>
          </a:p>
        </p:txBody>
      </p:sp>
    </p:spTree>
    <p:extLst>
      <p:ext uri="{BB962C8B-B14F-4D97-AF65-F5344CB8AC3E}">
        <p14:creationId xmlns:p14="http://schemas.microsoft.com/office/powerpoint/2010/main" val="1255923076"/>
      </p:ext>
    </p:extLst>
  </p:cSld>
  <p:clrMapOvr>
    <a:masterClrMapping/>
  </p:clrMapOvr>
</p:sld>
</file>

<file path=ppt/theme/theme1.xml><?xml version="1.0" encoding="utf-8"?>
<a:theme xmlns:a="http://schemas.openxmlformats.org/drawingml/2006/main" name="Fin MIn titulinis">
  <a:themeElements>
    <a:clrScheme name="FIMIN">
      <a:dk1>
        <a:srgbClr val="827573"/>
      </a:dk1>
      <a:lt1>
        <a:srgbClr val="FFFFFF"/>
      </a:lt1>
      <a:dk2>
        <a:srgbClr val="827573"/>
      </a:dk2>
      <a:lt2>
        <a:srgbClr val="E2DDDB"/>
      </a:lt2>
      <a:accent1>
        <a:srgbClr val="2A57A3"/>
      </a:accent1>
      <a:accent2>
        <a:srgbClr val="E2DDDB"/>
      </a:accent2>
      <a:accent3>
        <a:srgbClr val="827573"/>
      </a:accent3>
      <a:accent4>
        <a:srgbClr val="E2DDDB"/>
      </a:accent4>
      <a:accent5>
        <a:srgbClr val="FFCC00"/>
      </a:accent5>
      <a:accent6>
        <a:srgbClr val="2A57A3"/>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in MIn" id="{3D01923E-6B55-45DF-A1C7-613873B7B2F0}" vid="{420D04CA-D0BA-4BA0-94CA-232FF5AB0EB0}"/>
    </a:ext>
  </a:extLst>
</a:theme>
</file>

<file path=ppt/theme/theme2.xml><?xml version="1.0" encoding="utf-8"?>
<a:theme xmlns:a="http://schemas.openxmlformats.org/drawingml/2006/main" name="Teksto skaidrė">
  <a:themeElements>
    <a:clrScheme name="FIMIN">
      <a:dk1>
        <a:srgbClr val="827573"/>
      </a:dk1>
      <a:lt1>
        <a:srgbClr val="FFFFFF"/>
      </a:lt1>
      <a:dk2>
        <a:srgbClr val="827573"/>
      </a:dk2>
      <a:lt2>
        <a:srgbClr val="E2DDDB"/>
      </a:lt2>
      <a:accent1>
        <a:srgbClr val="BFBFBF"/>
      </a:accent1>
      <a:accent2>
        <a:srgbClr val="999999"/>
      </a:accent2>
      <a:accent3>
        <a:srgbClr val="666666"/>
      </a:accent3>
      <a:accent4>
        <a:srgbClr val="2A57A3"/>
      </a:accent4>
      <a:accent5>
        <a:srgbClr val="FFCC00"/>
      </a:accent5>
      <a:accent6>
        <a:srgbClr val="6D95D9"/>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Galtuinė skaidrė">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432</TotalTime>
  <Words>275</Words>
  <Application>Microsoft Office PowerPoint</Application>
  <PresentationFormat>A4 formatas (210x297 mm)</PresentationFormat>
  <Paragraphs>11</Paragraphs>
  <Slides>3</Slides>
  <Notes>0</Notes>
  <HiddenSlides>0</HiddenSlides>
  <MMClips>0</MMClips>
  <ScaleCrop>false</ScaleCrop>
  <HeadingPairs>
    <vt:vector size="4" baseType="variant">
      <vt:variant>
        <vt:lpstr>Tema</vt:lpstr>
      </vt:variant>
      <vt:variant>
        <vt:i4>3</vt:i4>
      </vt:variant>
      <vt:variant>
        <vt:lpstr>Skaidrių pavadinimai</vt:lpstr>
      </vt:variant>
      <vt:variant>
        <vt:i4>3</vt:i4>
      </vt:variant>
    </vt:vector>
  </HeadingPairs>
  <TitlesOfParts>
    <vt:vector size="6" baseType="lpstr">
      <vt:lpstr>Fin MIn titulinis</vt:lpstr>
      <vt:lpstr>Teksto skaidrė</vt:lpstr>
      <vt:lpstr>Galtuinė skaidrė</vt:lpstr>
      <vt:lpstr>Priklausomybės nuo opioidų pakaitinio gydymo kabineto įrengimas VšĮ Rokiškio psichikos sveikatos centre</vt:lpstr>
      <vt:lpstr>Projekto tikslas ir trumpas aprašymas</vt:lpstr>
      <vt:lpstr>Situacija su projekto įgyvendinimu (kas šiuo metu vykdoma, kas jau įvykę)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Vilma Meciukoniene</cp:lastModifiedBy>
  <cp:revision>20</cp:revision>
  <dcterms:created xsi:type="dcterms:W3CDTF">2015-10-26T11:19:59Z</dcterms:created>
  <dcterms:modified xsi:type="dcterms:W3CDTF">2019-06-03T05:24:50Z</dcterms:modified>
</cp:coreProperties>
</file>